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103"/>
  </p:notesMasterIdLst>
  <p:handoutMasterIdLst>
    <p:handoutMasterId r:id="rId104"/>
  </p:handoutMasterIdLst>
  <p:sldIdLst>
    <p:sldId id="264" r:id="rId2"/>
    <p:sldId id="351" r:id="rId3"/>
    <p:sldId id="457" r:id="rId4"/>
    <p:sldId id="334" r:id="rId5"/>
    <p:sldId id="336" r:id="rId6"/>
    <p:sldId id="335" r:id="rId7"/>
    <p:sldId id="337" r:id="rId8"/>
    <p:sldId id="352" r:id="rId9"/>
    <p:sldId id="338" r:id="rId10"/>
    <p:sldId id="467" r:id="rId11"/>
    <p:sldId id="442" r:id="rId12"/>
    <p:sldId id="339" r:id="rId13"/>
    <p:sldId id="353" r:id="rId14"/>
    <p:sldId id="357" r:id="rId15"/>
    <p:sldId id="346" r:id="rId16"/>
    <p:sldId id="265" r:id="rId17"/>
    <p:sldId id="266" r:id="rId18"/>
    <p:sldId id="267" r:id="rId19"/>
    <p:sldId id="269" r:id="rId20"/>
    <p:sldId id="270" r:id="rId21"/>
    <p:sldId id="279" r:id="rId22"/>
    <p:sldId id="271" r:id="rId23"/>
    <p:sldId id="272" r:id="rId24"/>
    <p:sldId id="278" r:id="rId25"/>
    <p:sldId id="273" r:id="rId26"/>
    <p:sldId id="274" r:id="rId27"/>
    <p:sldId id="275" r:id="rId28"/>
    <p:sldId id="276" r:id="rId29"/>
    <p:sldId id="355" r:id="rId30"/>
    <p:sldId id="349" r:id="rId31"/>
    <p:sldId id="288" r:id="rId32"/>
    <p:sldId id="313" r:id="rId33"/>
    <p:sldId id="470" r:id="rId34"/>
    <p:sldId id="428" r:id="rId35"/>
    <p:sldId id="429" r:id="rId36"/>
    <p:sldId id="430" r:id="rId37"/>
    <p:sldId id="431" r:id="rId38"/>
    <p:sldId id="432" r:id="rId39"/>
    <p:sldId id="433" r:id="rId40"/>
    <p:sldId id="471" r:id="rId41"/>
    <p:sldId id="482" r:id="rId42"/>
    <p:sldId id="447" r:id="rId43"/>
    <p:sldId id="434" r:id="rId44"/>
    <p:sldId id="435" r:id="rId45"/>
    <p:sldId id="436" r:id="rId46"/>
    <p:sldId id="437" r:id="rId47"/>
    <p:sldId id="438" r:id="rId48"/>
    <p:sldId id="439" r:id="rId49"/>
    <p:sldId id="440" r:id="rId50"/>
    <p:sldId id="441" r:id="rId51"/>
    <p:sldId id="359" r:id="rId52"/>
    <p:sldId id="376" r:id="rId53"/>
    <p:sldId id="443" r:id="rId54"/>
    <p:sldId id="409" r:id="rId55"/>
    <p:sldId id="413" r:id="rId56"/>
    <p:sldId id="415" r:id="rId57"/>
    <p:sldId id="416" r:id="rId58"/>
    <p:sldId id="417" r:id="rId59"/>
    <p:sldId id="380" r:id="rId60"/>
    <p:sldId id="445" r:id="rId61"/>
    <p:sldId id="377" r:id="rId62"/>
    <p:sldId id="382" r:id="rId63"/>
    <p:sldId id="381" r:id="rId64"/>
    <p:sldId id="384" r:id="rId65"/>
    <p:sldId id="421" r:id="rId66"/>
    <p:sldId id="378" r:id="rId67"/>
    <p:sldId id="472" r:id="rId68"/>
    <p:sldId id="473" r:id="rId69"/>
    <p:sldId id="446" r:id="rId70"/>
    <p:sldId id="422" r:id="rId71"/>
    <p:sldId id="423" r:id="rId72"/>
    <p:sldId id="425" r:id="rId73"/>
    <p:sldId id="468" r:id="rId74"/>
    <p:sldId id="426" r:id="rId75"/>
    <p:sldId id="462" r:id="rId76"/>
    <p:sldId id="449" r:id="rId77"/>
    <p:sldId id="451" r:id="rId78"/>
    <p:sldId id="475" r:id="rId79"/>
    <p:sldId id="474" r:id="rId80"/>
    <p:sldId id="453" r:id="rId81"/>
    <p:sldId id="476" r:id="rId82"/>
    <p:sldId id="477" r:id="rId83"/>
    <p:sldId id="481" r:id="rId84"/>
    <p:sldId id="479" r:id="rId85"/>
    <p:sldId id="480" r:id="rId86"/>
    <p:sldId id="461" r:id="rId87"/>
    <p:sldId id="455" r:id="rId88"/>
    <p:sldId id="460" r:id="rId89"/>
    <p:sldId id="464" r:id="rId90"/>
    <p:sldId id="463" r:id="rId91"/>
    <p:sldId id="466" r:id="rId92"/>
    <p:sldId id="485" r:id="rId93"/>
    <p:sldId id="483" r:id="rId94"/>
    <p:sldId id="387" r:id="rId95"/>
    <p:sldId id="388" r:id="rId96"/>
    <p:sldId id="389" r:id="rId97"/>
    <p:sldId id="390" r:id="rId98"/>
    <p:sldId id="391" r:id="rId99"/>
    <p:sldId id="392" r:id="rId100"/>
    <p:sldId id="393" r:id="rId101"/>
    <p:sldId id="294" r:id="rId102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5pPr>
    <a:lvl6pPr marL="2286000" algn="l" defTabSz="914400" rtl="0" eaLnBrk="1" latinLnBrk="0" hangingPunct="1"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6pPr>
    <a:lvl7pPr marL="2743200" algn="l" defTabSz="914400" rtl="0" eaLnBrk="1" latinLnBrk="0" hangingPunct="1"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7pPr>
    <a:lvl8pPr marL="3200400" algn="l" defTabSz="914400" rtl="0" eaLnBrk="1" latinLnBrk="0" hangingPunct="1"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8pPr>
    <a:lvl9pPr marL="3657600" algn="l" defTabSz="914400" rtl="0" eaLnBrk="1" latinLnBrk="0" hangingPunct="1">
      <a:defRPr kumimoji="1" sz="1000" b="1" kern="1200">
        <a:solidFill>
          <a:schemeClr val="tx1"/>
        </a:solidFill>
        <a:latin typeface="Arial" panose="020B0604020202020204" pitchFamily="34" charset="0"/>
        <a:ea typeface="標楷體" panose="03000509000000000000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0000"/>
    <a:srgbClr val="FF0000"/>
    <a:srgbClr val="10080D"/>
    <a:srgbClr val="231B8D"/>
    <a:srgbClr val="660066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>
      <p:cViewPr varScale="1">
        <p:scale>
          <a:sx n="27" d="100"/>
          <a:sy n="27" d="100"/>
        </p:scale>
        <p:origin x="39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40A02873-C861-4878-A107-F3287FB5A5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7256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E2D4DF8E-2308-448A-9169-6FF510C19BB7}" type="datetimeFigureOut">
              <a:rPr lang="zh-TW" altLang="en-US"/>
              <a:pPr>
                <a:defRPr/>
              </a:pPr>
              <a:t>2017/6/19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5716E2E9-AC5B-4199-985E-550799AD732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0740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1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DC517A0A-B226-4EC2-8D46-D3B9C42A96BC}" type="slidenum">
              <a:rPr lang="zh-TW" altLang="en-US" sz="1200" b="0" smtClean="0"/>
              <a:pPr/>
              <a:t>1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423641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89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7F98F5A3-54A8-40CF-A696-BB3CB0708E1F}" type="slidenum">
              <a:rPr lang="zh-TW" altLang="en-US" sz="1200" b="0" smtClean="0"/>
              <a:pPr/>
              <a:t>24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417555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8470A52C-1F39-4590-91B9-828B28984156}" type="slidenum">
              <a:rPr lang="zh-TW" altLang="en-US" sz="1200" b="0" smtClean="0"/>
              <a:pPr/>
              <a:t>25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1214643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30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CDA49E97-CBCA-435F-9495-47A805DBD8FF}" type="slidenum">
              <a:rPr lang="zh-TW" altLang="en-US" sz="1200" b="0" smtClean="0"/>
              <a:pPr/>
              <a:t>26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901843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8C3295D0-BEF5-4666-A6FA-88D2986AFAE3}" type="slidenum">
              <a:rPr lang="zh-TW" altLang="en-US" sz="1200" b="0" smtClean="0"/>
              <a:pPr/>
              <a:t>27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3684748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21C39E04-4609-48CE-A9E1-CA4C27A284C3}" type="slidenum">
              <a:rPr lang="zh-TW" altLang="en-US" sz="1200" b="0" smtClean="0"/>
              <a:pPr/>
              <a:t>28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673843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3CF6BAC5-8281-4D31-83F9-BABFFBBEE3F4}" type="slidenum">
              <a:rPr lang="zh-TW" altLang="en-US" sz="1200" b="0"/>
              <a:pPr algn="r" eaLnBrk="1" hangingPunct="1"/>
              <a:t>29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2518230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0AC7B0CA-7575-4479-875C-DFEAAB0851A4}" type="slidenum">
              <a:rPr lang="zh-TW" altLang="en-US" sz="1200" b="0" smtClean="0"/>
              <a:pPr/>
              <a:t>31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351675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CEAEB676-E10E-4496-AA5C-6552CC9BD90A}" type="slidenum">
              <a:rPr lang="zh-TW" altLang="en-US" sz="1200" b="0"/>
              <a:pPr algn="r" eaLnBrk="1" hangingPunct="1"/>
              <a:t>32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468555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24E905A6-6A37-4167-AC3D-69829E4F37C5}" type="slidenum">
              <a:rPr lang="zh-TW" altLang="en-US" sz="1200" b="0"/>
              <a:pPr algn="r" eaLnBrk="1" hangingPunct="1"/>
              <a:t>33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875339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373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4A1D9DC4-C6FC-461E-8E09-DFD21D1CCDB0}" type="slidenum">
              <a:rPr lang="zh-TW" altLang="en-US" sz="1200" b="0"/>
              <a:pPr algn="r" eaLnBrk="1" hangingPunct="1"/>
              <a:t>49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65606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89216338-5D7C-4974-819D-15C0C2B2617C}" type="slidenum">
              <a:rPr lang="zh-TW" altLang="en-US" sz="1200" b="0" smtClean="0"/>
              <a:pPr/>
              <a:t>16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1917896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987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AAA95879-5CCD-4051-BE91-89C1F8B72E79}" type="slidenum">
              <a:rPr lang="zh-TW" altLang="en-US" sz="1200" b="0"/>
              <a:pPr algn="r" eaLnBrk="1" hangingPunct="1"/>
              <a:t>54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273954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192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EEF271EB-0404-4C16-8F17-B78540940E5A}" type="slidenum">
              <a:rPr lang="zh-TW" altLang="en-US" sz="1200" b="0"/>
              <a:pPr algn="r" eaLnBrk="1" hangingPunct="1"/>
              <a:t>55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2525751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397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60DA8DEA-3AA3-45C7-8952-E16A471D0061}" type="slidenum">
              <a:rPr lang="zh-TW" altLang="en-US" sz="1200" b="0"/>
              <a:pPr algn="r" eaLnBrk="1" hangingPunct="1"/>
              <a:t>56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08994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602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B252ADBE-877E-4CA3-B791-B25212FED090}" type="slidenum">
              <a:rPr lang="zh-TW" altLang="en-US" sz="1200" b="0"/>
              <a:pPr algn="r" eaLnBrk="1" hangingPunct="1"/>
              <a:t>57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430924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8068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30605916-63C9-497F-AE62-23FAAF1DCB85}" type="slidenum">
              <a:rPr lang="zh-TW" altLang="en-US" sz="1200" b="0"/>
              <a:pPr algn="r" eaLnBrk="1" hangingPunct="1"/>
              <a:t>58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14016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8308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1F4A0B70-BF8B-412D-8DF3-BF8DC403462A}" type="slidenum">
              <a:rPr lang="zh-TW" altLang="en-US" sz="1200" b="0"/>
              <a:pPr algn="r" eaLnBrk="1" hangingPunct="1"/>
              <a:t>67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374308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035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970F0FD1-2402-48AE-B55A-655A7D3E741D}" type="slidenum">
              <a:rPr lang="zh-TW" altLang="en-US" sz="1200" b="0"/>
              <a:pPr algn="r" eaLnBrk="1" hangingPunct="1"/>
              <a:t>68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094823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264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B3E7582D-64BF-4E80-8166-DE0CDA6951B2}" type="slidenum">
              <a:rPr lang="zh-TW" altLang="en-US" sz="1200" b="0"/>
              <a:pPr algn="r" eaLnBrk="1" hangingPunct="1"/>
              <a:t>79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41089509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1674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FE72FA2A-0F15-45B2-A980-CD7C65E09F85}" type="slidenum">
              <a:rPr lang="zh-TW" altLang="en-US" sz="1200" b="0"/>
              <a:pPr algn="r" eaLnBrk="1" hangingPunct="1"/>
              <a:t>82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600802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005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7EBEB26A-FA17-4E7A-AF9C-B4F2F46935E8}" type="slidenum">
              <a:rPr lang="zh-TW" altLang="en-US" sz="1200" b="0"/>
              <a:pPr algn="r" eaLnBrk="1" hangingPunct="1"/>
              <a:t>94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71917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19D3EDCF-52A9-42D5-B52B-D9772E3F5ED9}" type="slidenum">
              <a:rPr lang="zh-TW" altLang="en-US" sz="1200" b="0" smtClean="0"/>
              <a:pPr/>
              <a:t>17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890775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210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F51469CB-8F45-4318-A0B2-B4E0877A4999}" type="slidenum">
              <a:rPr lang="zh-TW" altLang="en-US" sz="1200" b="0"/>
              <a:pPr algn="r" eaLnBrk="1" hangingPunct="1"/>
              <a:t>95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699134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4148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64ECE4FD-8C2E-4021-A6CB-502B72EFF6AE}" type="slidenum">
              <a:rPr lang="zh-TW" altLang="en-US" sz="1200" b="0"/>
              <a:pPr algn="r" eaLnBrk="1" hangingPunct="1"/>
              <a:t>96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525128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6196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D231161B-BF62-4914-8F05-C621BFA94304}" type="slidenum">
              <a:rPr lang="zh-TW" altLang="en-US" sz="1200" b="0"/>
              <a:pPr algn="r" eaLnBrk="1" hangingPunct="1"/>
              <a:t>97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953601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824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BF689330-C1FB-4C2B-9941-62EB4386244A}" type="slidenum">
              <a:rPr lang="zh-TW" altLang="en-US" sz="1200" b="0"/>
              <a:pPr algn="r" eaLnBrk="1" hangingPunct="1"/>
              <a:t>98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324472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0292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F506EFEF-6082-4F56-BFD9-801F2637AE05}" type="slidenum">
              <a:rPr lang="zh-TW" altLang="en-US" sz="1200" b="0"/>
              <a:pPr algn="r" eaLnBrk="1" hangingPunct="1"/>
              <a:t>99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16504870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234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r" eaLnBrk="1" hangingPunct="1"/>
            <a:fld id="{A7E5E298-1B32-49D5-9EB7-EC3D4ABC704C}" type="slidenum">
              <a:rPr lang="zh-TW" altLang="en-US" sz="1200" b="0"/>
              <a:pPr algn="r" eaLnBrk="1" hangingPunct="1"/>
              <a:t>100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270710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44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36F2BACC-A63A-4078-9B13-40564C6EB0BC}" type="slidenum">
              <a:rPr lang="zh-TW" altLang="en-US" sz="1200" b="0" smtClean="0"/>
              <a:pPr/>
              <a:t>101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39918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BE1603CC-6E14-48F6-B3BC-62EC374A6738}" type="slidenum">
              <a:rPr lang="zh-TW" altLang="en-US" sz="1200" b="0" smtClean="0"/>
              <a:pPr/>
              <a:t>18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168483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C2093BC1-6359-4B68-979A-C366B118BE43}" type="slidenum">
              <a:rPr lang="zh-TW" altLang="en-US" sz="1200" b="0" smtClean="0"/>
              <a:pPr/>
              <a:t>19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878764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1ACD590F-CE42-4E2B-A2FE-92E806F13C82}" type="slidenum">
              <a:rPr lang="zh-TW" altLang="en-US" sz="1200" b="0" smtClean="0"/>
              <a:pPr/>
              <a:t>20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260901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873F2B01-FA04-49E1-8F03-9395654887AB}" type="slidenum">
              <a:rPr lang="zh-TW" altLang="en-US" sz="1200" b="0" smtClean="0"/>
              <a:pPr/>
              <a:t>21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363054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4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8DCBD358-C5D6-42B1-AA07-BD93EF692768}" type="slidenum">
              <a:rPr lang="zh-TW" altLang="en-US" sz="1200" b="0" smtClean="0"/>
              <a:pPr/>
              <a:t>22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410087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6D2E37E9-32B4-4E93-AD82-DA047272A5F3}" type="slidenum">
              <a:rPr lang="zh-TW" altLang="en-US" sz="1200" b="0" smtClean="0"/>
              <a:pPr/>
              <a:t>23</a:t>
            </a:fld>
            <a:endParaRPr lang="en-US" altLang="zh-TW" sz="1200" b="0" smtClean="0"/>
          </a:p>
        </p:txBody>
      </p:sp>
    </p:spTree>
    <p:extLst>
      <p:ext uri="{BB962C8B-B14F-4D97-AF65-F5344CB8AC3E}">
        <p14:creationId xmlns:p14="http://schemas.microsoft.com/office/powerpoint/2010/main" val="319264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zh-TW" noProof="0" smtClean="0"/>
              <a:t>按一下以編輯母片標題樣式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US" altLang="zh-TW" noProof="0" smtClean="0"/>
              <a:t>按一下以編輯母片副標題樣式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F178-EDDD-4A75-BEAC-4C6F27624A2C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4871-D66E-48AF-B117-430E1FD202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8477821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0056-125C-42DC-84CA-699E4B21CD20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3F3C-4DFD-4025-80D3-2505F56588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1617202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9AB71-CFB8-4F3E-BE9C-7ABFA4633E44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5DF71-7428-4B7D-81CE-3D8052C8E4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584894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8FB81-3CC5-4E84-8032-1EC5996DF4A6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D785C-483D-4200-85F1-4898F997C9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9956173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1C253-72C3-4DD1-8336-F221487BB248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DCCF7-059F-4B7A-8935-D94C1E09D9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610157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95C7-0CFA-4717-AE67-BFFC7E5B47B8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89096-54D5-4FA8-B941-6B691E0898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357743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11C-C703-41A0-8137-34B02115793B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5DF78-680F-4EEF-9AFB-05783D0EEB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292144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20D71-7E3C-4025-B7E9-57877D225109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F0212-04CE-4241-B6EF-9C3B235FB6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7744958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8F119-7E2A-41E1-AB70-DFE6BDB87969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9D7A0-9F82-4376-96DF-1D06DD8DE6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0465853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7D56B-BB64-431C-8278-968037C44AD3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1BD01-26A2-468B-B72D-802D6C321F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16781012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7E370-9F07-4254-B2B6-E039803B794E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1D615-791E-40D0-81A2-2A870F7D6B4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8782943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按一下以編輯母片</a:t>
            </a:r>
          </a:p>
          <a:p>
            <a:pPr lvl="1"/>
            <a:r>
              <a:rPr lang="en-US" altLang="zh-TW" smtClean="0"/>
              <a:t>第二層</a:t>
            </a:r>
          </a:p>
          <a:p>
            <a:pPr lvl="2"/>
            <a:r>
              <a:rPr lang="en-US" altLang="zh-TW" smtClean="0"/>
              <a:t>第三層</a:t>
            </a:r>
          </a:p>
          <a:p>
            <a:pPr lvl="3"/>
            <a:r>
              <a:rPr lang="en-US" altLang="zh-TW" smtClean="0"/>
              <a:t>第四層</a:t>
            </a:r>
          </a:p>
          <a:p>
            <a:pPr lvl="4"/>
            <a:r>
              <a:rPr lang="en-US" altLang="zh-TW" smtClean="0"/>
              <a:t>第五層</a:t>
            </a:r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b="0">
                <a:ea typeface="+mn-ea"/>
              </a:defRPr>
            </a:lvl1pPr>
          </a:lstStyle>
          <a:p>
            <a:pPr>
              <a:defRPr/>
            </a:pPr>
            <a:fld id="{28E041D5-A8A7-4D77-A79F-C0A0D0462CF2}" type="datetimeFigureOut">
              <a:rPr lang="zh-TW" altLang="en-US"/>
              <a:pPr>
                <a:defRPr/>
              </a:pPr>
              <a:t>2017/6/19</a:t>
            </a:fld>
            <a:endParaRPr lang="en-US" altLang="zh-TW"/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b="0"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70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b="0">
                <a:ea typeface="+mn-ea"/>
              </a:defRPr>
            </a:lvl1pPr>
          </a:lstStyle>
          <a:p>
            <a:pPr>
              <a:defRPr/>
            </a:pPr>
            <a:fld id="{DE39B3A0-8415-4AD2-8B79-05D271AD10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4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4" cy="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4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4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4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4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000" b="1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0013"/>
            <a:ext cx="1763712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57200" y="1614488"/>
            <a:ext cx="8686800" cy="5019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TW" altLang="en-US" sz="6600" dirty="0" smtClean="0">
                <a:solidFill>
                  <a:srgbClr val="660066"/>
                </a:solidFill>
                <a:latin typeface="標楷體" panose="03000509000000000000" pitchFamily="65" charset="-120"/>
              </a:rPr>
              <a:t>教育部所屬機關（構）</a:t>
            </a:r>
            <a:endParaRPr lang="en-US" altLang="zh-TW" sz="6600" dirty="0" smtClean="0">
              <a:solidFill>
                <a:srgbClr val="660066"/>
              </a:solidFill>
              <a:latin typeface="標楷體" panose="03000509000000000000" pitchFamily="65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6600" dirty="0" smtClean="0">
                <a:solidFill>
                  <a:srgbClr val="660066"/>
                </a:solidFill>
                <a:latin typeface="標楷體" panose="03000509000000000000" pitchFamily="65" charset="-120"/>
              </a:rPr>
              <a:t> 學校文書作業實務</a:t>
            </a:r>
            <a:endParaRPr lang="zh-TW" altLang="en-US" sz="6000" dirty="0" smtClean="0">
              <a:latin typeface="標楷體" panose="03000509000000000000" pitchFamily="65" charset="-120"/>
            </a:endParaRPr>
          </a:p>
          <a:p>
            <a:pPr eaLnBrk="1" hangingPunct="1">
              <a:lnSpc>
                <a:spcPct val="155000"/>
              </a:lnSpc>
              <a:spcBef>
                <a:spcPct val="30000"/>
              </a:spcBef>
              <a:defRPr/>
            </a:pPr>
            <a:r>
              <a:rPr lang="zh-TW" altLang="en-US" sz="1800" dirty="0" smtClean="0">
                <a:ea typeface="新細明體" panose="02020500000000000000" pitchFamily="18" charset="-120"/>
              </a:rPr>
              <a:t/>
            </a:r>
            <a:br>
              <a:rPr lang="zh-TW" altLang="en-US" sz="1800" dirty="0" smtClean="0">
                <a:ea typeface="新細明體" panose="02020500000000000000" pitchFamily="18" charset="-120"/>
              </a:rPr>
            </a:br>
            <a:r>
              <a:rPr lang="zh-TW" altLang="en-US" sz="1800" dirty="0" smtClean="0">
                <a:ea typeface="新細明體" panose="02020500000000000000" pitchFamily="18" charset="-120"/>
              </a:rPr>
              <a:t>      </a:t>
            </a: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報告單位：</a:t>
            </a:r>
            <a:r>
              <a:rPr lang="zh-TW" altLang="en-US" sz="36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教育部秘書處文書科</a:t>
            </a:r>
            <a:endParaRPr lang="zh-TW" altLang="en-US" sz="3600" u="sng" dirty="0" smtClean="0"/>
          </a:p>
          <a:p>
            <a:pPr eaLnBrk="1" hangingPunct="1">
              <a:defRPr/>
            </a:pPr>
            <a:r>
              <a:rPr lang="zh-TW" alt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報告人　：</a:t>
            </a:r>
            <a:r>
              <a:rPr lang="zh-TW" altLang="en-US" sz="36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科長吳家澤</a:t>
            </a:r>
            <a:endParaRPr lang="zh-TW" altLang="en-US" sz="3600" dirty="0" smtClean="0">
              <a:solidFill>
                <a:srgbClr val="0B371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" y="496888"/>
            <a:ext cx="8820150" cy="862012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民眾電子信箱陳情詢問事項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3675" y="1871663"/>
            <a:ext cx="8640763" cy="4624387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國立大學行文教育部綜合規劃司，應屬上行文或平行文？</a:t>
            </a:r>
          </a:p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經本部答覆：教育部綜合規劃司係教育部之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內部單位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，國立大學不宜直接行文該單位，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應行文教育部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，由教育部轉分該單位處理。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9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5"/>
          <p:cNvSpPr txBox="1">
            <a:spLocks noChangeArrowheads="1"/>
          </p:cNvSpPr>
          <p:nvPr/>
        </p:nvSpPr>
        <p:spPr bwMode="auto">
          <a:xfrm>
            <a:off x="65088" y="2835275"/>
            <a:ext cx="8893175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kumimoji="0" lang="zh-TW" altLang="en-US" sz="7000">
                <a:solidFill>
                  <a:srgbClr val="660066"/>
                </a:solidFill>
                <a:latin typeface="標楷體" panose="03000509000000000000" pitchFamily="65" charset="-120"/>
              </a:rPr>
              <a:t>簡報結束  敬請指教</a:t>
            </a:r>
            <a:endParaRPr kumimoji="0" lang="en-US" altLang="zh-TW" sz="7000">
              <a:solidFill>
                <a:srgbClr val="660066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kumimoji="0" lang="zh-TW" altLang="en-US" sz="7000">
                <a:solidFill>
                  <a:srgbClr val="660066"/>
                </a:solidFill>
                <a:latin typeface="標楷體" panose="03000509000000000000" pitchFamily="65" charset="-120"/>
              </a:rPr>
              <a:t>  </a:t>
            </a:r>
            <a:endParaRPr kumimoji="0" lang="en-US" altLang="zh-TW" sz="7000">
              <a:solidFill>
                <a:srgbClr val="660066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kumimoji="0" lang="zh-TW" altLang="en-US" sz="7000">
                <a:solidFill>
                  <a:srgbClr val="660066"/>
                </a:solidFill>
                <a:latin typeface="標楷體" panose="03000509000000000000" pitchFamily="65" charset="-120"/>
              </a:rPr>
              <a:t>  </a:t>
            </a:r>
            <a:r>
              <a:rPr kumimoji="0" lang="zh-TW" altLang="en-US" sz="3600">
                <a:solidFill>
                  <a:srgbClr val="660066"/>
                </a:solidFill>
                <a:latin typeface="標楷體" panose="03000509000000000000" pitchFamily="65" charset="-120"/>
              </a:rPr>
              <a:t>業務承辦人：專員陳筱茹</a:t>
            </a:r>
            <a:endParaRPr kumimoji="0" lang="en-US" altLang="zh-TW" sz="3600">
              <a:solidFill>
                <a:srgbClr val="660066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kumimoji="0" lang="en-US" altLang="zh-TW" sz="3600">
                <a:solidFill>
                  <a:srgbClr val="660066"/>
                </a:solidFill>
                <a:latin typeface="標楷體" panose="03000509000000000000" pitchFamily="65" charset="-120"/>
              </a:rPr>
              <a:t>    </a:t>
            </a:r>
            <a:r>
              <a:rPr kumimoji="0" lang="zh-TW" altLang="en-US" sz="3600">
                <a:solidFill>
                  <a:srgbClr val="660066"/>
                </a:solidFill>
                <a:latin typeface="標楷體" panose="03000509000000000000" pitchFamily="65" charset="-120"/>
              </a:rPr>
              <a:t>聯絡電話：</a:t>
            </a:r>
            <a:r>
              <a:rPr kumimoji="0" lang="zh-TW" altLang="en-US" sz="2400">
                <a:solidFill>
                  <a:srgbClr val="660066"/>
                </a:solidFill>
                <a:latin typeface="Times New Roman" panose="02020603050405020304" pitchFamily="18" charset="0"/>
              </a:rPr>
              <a:t>（０２</a:t>
            </a:r>
            <a:r>
              <a:rPr kumimoji="0" lang="zh-TW" altLang="en-US" sz="2400">
                <a:solidFill>
                  <a:srgbClr val="66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）７７３６－６０３２</a:t>
            </a:r>
            <a:endParaRPr kumimoji="0" lang="zh-TW" altLang="en-US" sz="2400">
              <a:solidFill>
                <a:srgbClr val="66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363" name="Picture 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260350"/>
            <a:ext cx="218598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0850" y="1347788"/>
            <a:ext cx="8694738" cy="2552700"/>
          </a:xfrm>
        </p:spPr>
        <p:txBody>
          <a:bodyPr/>
          <a:lstStyle/>
          <a:p>
            <a:pPr eaLnBrk="1" fontAlgn="ctr" hangingPunct="1">
              <a:lnSpc>
                <a:spcPct val="170000"/>
              </a:lnSpc>
            </a:pPr>
            <a:r>
              <a:rPr lang="zh-TW" altLang="en-US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文書蓋用印信相關規定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466725" y="1730375"/>
            <a:ext cx="8424863" cy="522763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文書處理手冊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」陸、發文處理：四十、蓋印及簽署應注意事項如下：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監印人員於待發文件檢點無誤後，依下列規定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蓋用印信</a:t>
            </a:r>
            <a:r>
              <a:rPr lang="zh-TW" altLang="en-US" sz="3500" b="1" smtClean="0">
                <a:ea typeface="標楷體" panose="03000509000000000000" pitchFamily="65" charset="-120"/>
                <a:sym typeface="Wingdings" panose="05000000000000000000" pitchFamily="2" charset="2"/>
              </a:rPr>
              <a:t>：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mtClean="0"/>
              <a:t> 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ea typeface="標楷體" panose="03000509000000000000" pitchFamily="65" charset="-120"/>
              </a:rPr>
              <a:t>、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契約書</a:t>
            </a:r>
            <a:r>
              <a:rPr lang="zh-TW" altLang="en-US" sz="3500" b="1" smtClean="0">
                <a:ea typeface="標楷體" panose="03000509000000000000" pitchFamily="65" charset="-120"/>
              </a:rPr>
              <a:t>、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ea typeface="標楷體" panose="03000509000000000000" pitchFamily="65" charset="-120"/>
              </a:rPr>
              <a:t>及其他依法規定應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蓋用印信</a:t>
            </a:r>
            <a:r>
              <a:rPr lang="zh-TW" altLang="en-US" sz="3500" b="1" smtClean="0">
                <a:ea typeface="標楷體" panose="03000509000000000000" pitchFamily="65" charset="-120"/>
              </a:rPr>
              <a:t>之文件，均蓋用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機關印信</a:t>
            </a:r>
            <a:r>
              <a:rPr lang="zh-TW" altLang="en-US" sz="3500" b="1" smtClean="0">
                <a:ea typeface="標楷體" panose="03000509000000000000" pitchFamily="65" charset="-120"/>
              </a:rPr>
              <a:t>及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首長職銜簽字章</a:t>
            </a:r>
            <a:r>
              <a:rPr lang="en-US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50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函</a:t>
            </a:r>
            <a:r>
              <a:rPr lang="zh-TW" altLang="en-US" sz="3500" b="1" smtClean="0">
                <a:ea typeface="標楷體" panose="03000509000000000000" pitchFamily="65" charset="-120"/>
              </a:rPr>
              <a:t>：上行文署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機關首長職銜</a:t>
            </a:r>
            <a:r>
              <a:rPr lang="zh-TW" altLang="en-US" sz="3500" b="1" smtClean="0">
                <a:ea typeface="標楷體" panose="03000509000000000000" pitchFamily="65" charset="-120"/>
              </a:rPr>
              <a:t>、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姓名</a:t>
            </a:r>
            <a:r>
              <a:rPr lang="zh-TW" altLang="en-US" sz="3500" b="1" smtClean="0">
                <a:ea typeface="標楷體" panose="03000509000000000000" pitchFamily="65" charset="-120"/>
              </a:rPr>
              <a:t>，蓋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職章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(P.29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30)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9688" y="234950"/>
            <a:ext cx="798830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</a:rPr>
              <a:t>文書蓋用印信類別之依據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8163"/>
            <a:ext cx="8027988" cy="742950"/>
          </a:xfrm>
        </p:spPr>
        <p:txBody>
          <a:bodyPr/>
          <a:lstStyle/>
          <a:p>
            <a:pPr eaLnBrk="1" hangingPunct="1"/>
            <a:r>
              <a:rPr lang="zh-TW" altLang="en-US" sz="5500" smtClean="0">
                <a:solidFill>
                  <a:srgbClr val="660066"/>
                </a:solidFill>
                <a:ea typeface="標楷體" panose="03000509000000000000" pitchFamily="65" charset="-120"/>
              </a:rPr>
              <a:t>文書蓋用印信類別之判斷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3" y="1212850"/>
            <a:ext cx="9078912" cy="5759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1900" b="1" smtClean="0">
              <a:solidFill>
                <a:srgbClr val="0B371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各機關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、學校文書科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組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用印人員，請依「文</a:t>
            </a:r>
            <a:r>
              <a:rPr kumimoji="0"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處理手冊」相關規定用印。文書蓋用印信類別之簡易判斷方式如下：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職章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總統府製發，俗稱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小官章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：於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對上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時使用。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職名章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人事單位刻製，含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職稱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姓名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：於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對內簽陳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文件或對外陳報之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一般定型表件</a:t>
            </a:r>
            <a:r>
              <a:rPr lang="en-US" altLang="zh-TW" sz="3200" b="1" smtClean="0">
                <a:solidFill>
                  <a:srgbClr val="0D00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solidFill>
                  <a:srgbClr val="0D00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依欲報送機關之規定</a:t>
            </a:r>
            <a:r>
              <a:rPr lang="en-US" altLang="zh-TW" sz="3200" b="1" smtClean="0">
                <a:solidFill>
                  <a:srgbClr val="0D001A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使用。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首長職銜簽字章</a:t>
            </a:r>
            <a:r>
              <a:rPr lang="zh-TW" altLang="en-US" sz="31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：於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平行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或對下使用，特別是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契約簽訂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亦使用簽字章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縮小版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4188" y="23813"/>
            <a:ext cx="7354887" cy="765175"/>
          </a:xfrm>
        </p:spPr>
        <p:txBody>
          <a:bodyPr/>
          <a:lstStyle/>
          <a:p>
            <a:pPr algn="ctr" eaLnBrk="1" hangingPunct="1"/>
            <a:r>
              <a:rPr lang="zh-TW" altLang="en-US" sz="5500" smtClean="0">
                <a:solidFill>
                  <a:srgbClr val="660066"/>
                </a:solidFill>
                <a:ea typeface="標楷體" panose="03000509000000000000" pitchFamily="65" charset="-120"/>
              </a:rPr>
              <a:t>印章類別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3675" y="1212850"/>
            <a:ext cx="8785225" cy="5445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sz="2100" b="1" smtClean="0">
              <a:solidFill>
                <a:srgbClr val="0B371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460" name="Picture 6" descr="各類印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692150"/>
            <a:ext cx="100822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90675"/>
            <a:ext cx="8335963" cy="3238500"/>
          </a:xfrm>
        </p:spPr>
        <p:txBody>
          <a:bodyPr/>
          <a:lstStyle/>
          <a:p>
            <a:pPr eaLnBrk="1" fontAlgn="ctr" hangingPunct="1">
              <a:lnSpc>
                <a:spcPct val="170000"/>
              </a:lnSpc>
            </a:pPr>
            <a:r>
              <a:rPr lang="zh-TW" altLang="en-US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</a:t>
            </a:r>
            <a:r>
              <a:rPr lang="en-US" altLang="zh-TW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用印</a:t>
            </a:r>
            <a:r>
              <a:rPr lang="en-US" altLang="zh-TW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6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常見錯誤案例分析暨修正意見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222250"/>
            <a:ext cx="9144000" cy="908050"/>
          </a:xfrm>
        </p:spPr>
        <p:txBody>
          <a:bodyPr anchor="ctr"/>
          <a:lstStyle/>
          <a:p>
            <a:pPr algn="ctr" eaLnBrk="1" hangingPunct="1"/>
            <a:r>
              <a:rPr lang="zh-TW" altLang="en-US" sz="4300" u="sng" smtClean="0">
                <a:solidFill>
                  <a:srgbClr val="FF6600"/>
                </a:solidFill>
                <a:ea typeface="標楷體" panose="03000509000000000000" pitchFamily="65" charset="-120"/>
              </a:rPr>
              <a:t>公文程式之類別使用錯誤</a:t>
            </a:r>
          </a:p>
        </p:txBody>
      </p:sp>
      <p:pic>
        <p:nvPicPr>
          <p:cNvPr id="21507" name="Picture 10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Oval 7"/>
          <p:cNvSpPr>
            <a:spLocks noChangeArrowheads="1"/>
          </p:cNvSpPr>
          <p:nvPr/>
        </p:nvSpPr>
        <p:spPr bwMode="auto">
          <a:xfrm>
            <a:off x="5969000" y="1225550"/>
            <a:ext cx="863600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21509" name="Picture 42" descr="國教署書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549275"/>
            <a:ext cx="10153651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733" r="-1" b="1"/>
          <a:stretch/>
        </p:blipFill>
        <p:spPr bwMode="auto">
          <a:xfrm>
            <a:off x="483667" y="1285080"/>
            <a:ext cx="7968711" cy="1826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6846888" y="1873250"/>
            <a:ext cx="719137" cy="7207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1403350" y="3213100"/>
            <a:ext cx="6408738" cy="1008063"/>
          </a:xfrm>
          <a:prstGeom prst="flowChartAlternateProcess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應以函之公文類別報部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" decel="1000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" decel="100000"/>
                                        <p:tgtEl>
                                          <p:spTgt spid="1833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5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3" grpId="0" animBg="1"/>
      <p:bldP spid="2" grpId="0" animBg="1"/>
      <p:bldP spid="41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84325" name="Picture 5" descr="img045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Oval 8"/>
          <p:cNvSpPr>
            <a:spLocks noChangeArrowheads="1"/>
          </p:cNvSpPr>
          <p:nvPr/>
        </p:nvSpPr>
        <p:spPr bwMode="auto">
          <a:xfrm>
            <a:off x="1476375" y="981075"/>
            <a:ext cx="5759450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4329" name="Oval 9"/>
          <p:cNvSpPr>
            <a:spLocks noChangeArrowheads="1"/>
          </p:cNvSpPr>
          <p:nvPr/>
        </p:nvSpPr>
        <p:spPr bwMode="auto">
          <a:xfrm>
            <a:off x="827088" y="4724400"/>
            <a:ext cx="2160587" cy="431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endParaRPr lang="zh-TW" altLang="zh-TW" sz="1800" b="0">
              <a:latin typeface="Verdana" panose="020B0604030504040204" pitchFamily="34" charset="0"/>
            </a:endParaRPr>
          </a:p>
        </p:txBody>
      </p:sp>
      <p:sp>
        <p:nvSpPr>
          <p:cNvPr id="184330" name="Oval 10"/>
          <p:cNvSpPr>
            <a:spLocks noChangeArrowheads="1"/>
          </p:cNvSpPr>
          <p:nvPr/>
        </p:nvSpPr>
        <p:spPr bwMode="auto">
          <a:xfrm>
            <a:off x="5148263" y="4797425"/>
            <a:ext cx="3311525" cy="1439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84331" name="Picture 11" descr="img04504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8050"/>
            <a:ext cx="8915400" cy="762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2" name="Picture 12" descr="img04504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2238"/>
            <a:ext cx="4608513" cy="27749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3" name="Picture 13" descr="img04504-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3209925" cy="6381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接點 7"/>
          <p:cNvCxnSpPr>
            <a:cxnSpLocks noChangeShapeType="1"/>
          </p:cNvCxnSpPr>
          <p:nvPr/>
        </p:nvCxnSpPr>
        <p:spPr bwMode="auto">
          <a:xfrm flipV="1">
            <a:off x="4716463" y="1341438"/>
            <a:ext cx="2951162" cy="1587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直線接點 7"/>
          <p:cNvCxnSpPr>
            <a:cxnSpLocks noChangeShapeType="1"/>
          </p:cNvCxnSpPr>
          <p:nvPr/>
        </p:nvCxnSpPr>
        <p:spPr bwMode="auto">
          <a:xfrm flipV="1">
            <a:off x="539750" y="4724400"/>
            <a:ext cx="2879725" cy="503238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線接點 14"/>
          <p:cNvCxnSpPr>
            <a:cxnSpLocks noChangeShapeType="1"/>
          </p:cNvCxnSpPr>
          <p:nvPr/>
        </p:nvCxnSpPr>
        <p:spPr bwMode="auto">
          <a:xfrm>
            <a:off x="560388" y="4760913"/>
            <a:ext cx="2736850" cy="430212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57" name="AutoShape 37"/>
          <p:cNvSpPr>
            <a:spLocks noChangeArrowheads="1"/>
          </p:cNvSpPr>
          <p:nvPr/>
        </p:nvSpPr>
        <p:spPr bwMode="auto">
          <a:xfrm>
            <a:off x="468313" y="2060575"/>
            <a:ext cx="8101012" cy="1512888"/>
          </a:xfrm>
          <a:prstGeom prst="flowChartAlternateProcess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公文應以學校名義發文並蓋用印信</a:t>
            </a:r>
          </a:p>
        </p:txBody>
      </p:sp>
      <p:sp>
        <p:nvSpPr>
          <p:cNvPr id="5161" name="Line 41"/>
          <p:cNvSpPr>
            <a:spLocks noChangeShapeType="1"/>
          </p:cNvSpPr>
          <p:nvPr/>
        </p:nvSpPr>
        <p:spPr bwMode="auto">
          <a:xfrm flipV="1">
            <a:off x="4427538" y="4005263"/>
            <a:ext cx="4537075" cy="25193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162" name="Line 42"/>
          <p:cNvSpPr>
            <a:spLocks noChangeShapeType="1"/>
          </p:cNvSpPr>
          <p:nvPr/>
        </p:nvSpPr>
        <p:spPr bwMode="auto">
          <a:xfrm>
            <a:off x="4356100" y="3933825"/>
            <a:ext cx="4537075" cy="2663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84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4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1843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1843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184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1843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92" decel="100000"/>
                                        <p:tgtEl>
                                          <p:spTgt spid="1843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92" decel="100000"/>
                                        <p:tgtEl>
                                          <p:spTgt spid="1843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192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92" fill="hold"/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4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8" grpId="0" animBg="1"/>
      <p:bldP spid="184329" grpId="0" animBg="1"/>
      <p:bldP spid="184330" grpId="0" animBg="1"/>
      <p:bldP spid="5157" grpId="0" animBg="1"/>
      <p:bldP spid="5161" grpId="0" animBg="1"/>
      <p:bldP spid="51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85349" name="Picture 5" descr="img045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7164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6" descr="img045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44275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AutoShape 7"/>
          <p:cNvSpPr>
            <a:spLocks noChangeArrowheads="1"/>
          </p:cNvSpPr>
          <p:nvPr/>
        </p:nvSpPr>
        <p:spPr bwMode="auto">
          <a:xfrm>
            <a:off x="323850" y="1412875"/>
            <a:ext cx="8569325" cy="1225550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契約</a:t>
            </a:r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協議</a:t>
            </a:r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書應蓋用校長職銜簽字章</a:t>
            </a:r>
          </a:p>
        </p:txBody>
      </p:sp>
      <p:sp>
        <p:nvSpPr>
          <p:cNvPr id="185352" name="Oval 8"/>
          <p:cNvSpPr>
            <a:spLocks noChangeArrowheads="1"/>
          </p:cNvSpPr>
          <p:nvPr/>
        </p:nvSpPr>
        <p:spPr bwMode="auto">
          <a:xfrm>
            <a:off x="611188" y="3716338"/>
            <a:ext cx="3240087" cy="10810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endParaRPr lang="zh-TW" altLang="zh-TW" sz="1800" b="0">
              <a:latin typeface="Verdana" panose="020B0604030504040204" pitchFamily="34" charset="0"/>
            </a:endParaRPr>
          </a:p>
        </p:txBody>
      </p:sp>
      <p:sp>
        <p:nvSpPr>
          <p:cNvPr id="185353" name="Oval 9"/>
          <p:cNvSpPr>
            <a:spLocks noChangeArrowheads="1"/>
          </p:cNvSpPr>
          <p:nvPr/>
        </p:nvSpPr>
        <p:spPr bwMode="auto">
          <a:xfrm>
            <a:off x="5364163" y="3068638"/>
            <a:ext cx="2232025" cy="647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85354" name="Picture 10" descr="img04505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8532812" cy="19081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5" name="Picture 11" descr="img04506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52738"/>
            <a:ext cx="8496300" cy="16557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接點 7"/>
          <p:cNvCxnSpPr>
            <a:cxnSpLocks noChangeShapeType="1"/>
          </p:cNvCxnSpPr>
          <p:nvPr/>
        </p:nvCxnSpPr>
        <p:spPr bwMode="auto">
          <a:xfrm flipV="1">
            <a:off x="7380288" y="3284538"/>
            <a:ext cx="1223962" cy="1008062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直線接點 7"/>
          <p:cNvCxnSpPr>
            <a:cxnSpLocks noChangeShapeType="1"/>
          </p:cNvCxnSpPr>
          <p:nvPr/>
        </p:nvCxnSpPr>
        <p:spPr bwMode="auto">
          <a:xfrm flipV="1">
            <a:off x="6372225" y="4868863"/>
            <a:ext cx="2160588" cy="129857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接點 12"/>
          <p:cNvCxnSpPr>
            <a:cxnSpLocks noChangeShapeType="1"/>
          </p:cNvCxnSpPr>
          <p:nvPr/>
        </p:nvCxnSpPr>
        <p:spPr bwMode="auto">
          <a:xfrm>
            <a:off x="7272338" y="3271838"/>
            <a:ext cx="1331912" cy="100647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接點 15"/>
          <p:cNvCxnSpPr>
            <a:cxnSpLocks noChangeShapeType="1"/>
          </p:cNvCxnSpPr>
          <p:nvPr/>
        </p:nvCxnSpPr>
        <p:spPr bwMode="auto">
          <a:xfrm>
            <a:off x="6480175" y="4797425"/>
            <a:ext cx="2052638" cy="151130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4572000" y="3789363"/>
            <a:ext cx="2305050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 flipV="1">
            <a:off x="4643438" y="3789363"/>
            <a:ext cx="2233612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81" name="Line 37"/>
          <p:cNvSpPr>
            <a:spLocks noChangeShapeType="1"/>
          </p:cNvSpPr>
          <p:nvPr/>
        </p:nvSpPr>
        <p:spPr bwMode="auto">
          <a:xfrm>
            <a:off x="4859338" y="5805488"/>
            <a:ext cx="1225550" cy="144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4859338" y="5734050"/>
            <a:ext cx="1152525" cy="215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1853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1853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 decel="100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decel="100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decel="100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decel="100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" decel="100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decel="100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 decel="1000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decel="100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" decel="100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decel="100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decel="100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00" decel="100000" fill="hold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5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1" grpId="0" animBg="1"/>
      <p:bldP spid="185352" grpId="0" animBg="1"/>
      <p:bldP spid="185353" grpId="0" animBg="1"/>
      <p:bldP spid="6179" grpId="0" animBg="1"/>
      <p:bldP spid="6180" grpId="0" animBg="1"/>
      <p:bldP spid="6181" grpId="0" animBg="1"/>
      <p:bldP spid="61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87397" name="Picture 5" descr="img045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8" name="Rectangle 6"/>
          <p:cNvSpPr>
            <a:spLocks noChangeArrowheads="1"/>
          </p:cNvSpPr>
          <p:nvPr/>
        </p:nvSpPr>
        <p:spPr bwMode="auto">
          <a:xfrm>
            <a:off x="50800" y="1268413"/>
            <a:ext cx="8964613" cy="93662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除蓋用校長職章外，不須加蓋其他章戳</a:t>
            </a:r>
          </a:p>
        </p:txBody>
      </p:sp>
      <p:sp>
        <p:nvSpPr>
          <p:cNvPr id="187399" name="Oval 7"/>
          <p:cNvSpPr>
            <a:spLocks noChangeArrowheads="1"/>
          </p:cNvSpPr>
          <p:nvPr/>
        </p:nvSpPr>
        <p:spPr bwMode="auto">
          <a:xfrm>
            <a:off x="1331913" y="3141663"/>
            <a:ext cx="7488237" cy="28082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87400" name="Picture 8" descr="img04513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49500"/>
            <a:ext cx="7734300" cy="42719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1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868863"/>
            <a:ext cx="17129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接點 9"/>
          <p:cNvCxnSpPr>
            <a:cxnSpLocks noChangeShapeType="1"/>
          </p:cNvCxnSpPr>
          <p:nvPr/>
        </p:nvCxnSpPr>
        <p:spPr bwMode="auto">
          <a:xfrm flipV="1">
            <a:off x="3419475" y="2565400"/>
            <a:ext cx="3446463" cy="3313113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直線接點 12"/>
          <p:cNvCxnSpPr>
            <a:cxnSpLocks noChangeShapeType="1"/>
          </p:cNvCxnSpPr>
          <p:nvPr/>
        </p:nvCxnSpPr>
        <p:spPr bwMode="auto">
          <a:xfrm>
            <a:off x="3276600" y="2708275"/>
            <a:ext cx="3446463" cy="324167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線接點 17"/>
          <p:cNvCxnSpPr>
            <a:cxnSpLocks noChangeShapeType="1"/>
          </p:cNvCxnSpPr>
          <p:nvPr/>
        </p:nvCxnSpPr>
        <p:spPr bwMode="auto">
          <a:xfrm flipV="1">
            <a:off x="1331913" y="3141663"/>
            <a:ext cx="1223962" cy="119380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直線接點 21"/>
          <p:cNvCxnSpPr>
            <a:cxnSpLocks noChangeShapeType="1"/>
          </p:cNvCxnSpPr>
          <p:nvPr/>
        </p:nvCxnSpPr>
        <p:spPr bwMode="auto">
          <a:xfrm>
            <a:off x="1331913" y="3068638"/>
            <a:ext cx="1223962" cy="134302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線接點 26"/>
          <p:cNvCxnSpPr>
            <a:cxnSpLocks noChangeShapeType="1"/>
          </p:cNvCxnSpPr>
          <p:nvPr/>
        </p:nvCxnSpPr>
        <p:spPr bwMode="auto">
          <a:xfrm>
            <a:off x="7164388" y="4005263"/>
            <a:ext cx="792162" cy="727075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線接點 30"/>
          <p:cNvCxnSpPr>
            <a:cxnSpLocks noChangeShapeType="1"/>
          </p:cNvCxnSpPr>
          <p:nvPr/>
        </p:nvCxnSpPr>
        <p:spPr bwMode="auto">
          <a:xfrm flipH="1">
            <a:off x="7235825" y="4005263"/>
            <a:ext cx="719138" cy="654050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7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1874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2" decel="100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2" decel="100000"/>
                                        <p:tgtEl>
                                          <p:spTgt spid="820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2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nimBg="1"/>
      <p:bldP spid="1873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85738" y="1835150"/>
            <a:ext cx="8858250" cy="5087938"/>
          </a:xfrm>
        </p:spPr>
        <p:txBody>
          <a:bodyPr/>
          <a:lstStyle/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一、</a:t>
            </a: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</a:p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二、民眾電子信箱詢問事項</a:t>
            </a:r>
          </a:p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200" b="1" smtClean="0">
                <a:ea typeface="標楷體" panose="03000509000000000000" pitchFamily="65" charset="-120"/>
              </a:rPr>
              <a:t>三、文書蓋用印信相關規定</a:t>
            </a:r>
          </a:p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四、文書處理</a:t>
            </a:r>
            <a:r>
              <a:rPr lang="en-US" altLang="zh-TW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用印</a:t>
            </a:r>
            <a:r>
              <a:rPr lang="en-US" altLang="zh-TW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常見錯誤案例 </a:t>
            </a:r>
          </a:p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分析暨修正意見</a:t>
            </a:r>
          </a:p>
          <a:p>
            <a:pPr marL="609600" indent="-609600"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五、向教育部投標及簽約用印範例</a:t>
            </a:r>
            <a:endParaRPr lang="en-US" altLang="zh-TW" sz="42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title"/>
          </p:nvPr>
        </p:nvSpPr>
        <p:spPr>
          <a:xfrm>
            <a:off x="2209800" y="42863"/>
            <a:ext cx="4751388" cy="1381125"/>
          </a:xfrm>
          <a:noFill/>
        </p:spPr>
        <p:txBody>
          <a:bodyPr/>
          <a:lstStyle/>
          <a:p>
            <a:pPr eaLnBrk="1" hangingPunct="1"/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    綱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88421" name="Picture 5" descr="img0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5005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 descr="img045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92150"/>
            <a:ext cx="46434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3" name="AutoShape 7"/>
          <p:cNvSpPr>
            <a:spLocks noChangeArrowheads="1"/>
          </p:cNvSpPr>
          <p:nvPr/>
        </p:nvSpPr>
        <p:spPr bwMode="auto">
          <a:xfrm>
            <a:off x="250825" y="2492375"/>
            <a:ext cx="5400675" cy="647700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600" u="sng">
                <a:solidFill>
                  <a:srgbClr val="0000FF"/>
                </a:solidFill>
                <a:latin typeface="Verdana" panose="020B0604030504040204" pitchFamily="34" charset="0"/>
              </a:rPr>
              <a:t>蓋用自行刻製之校長職章</a:t>
            </a:r>
          </a:p>
        </p:txBody>
      </p:sp>
      <p:sp>
        <p:nvSpPr>
          <p:cNvPr id="188424" name="Oval 8"/>
          <p:cNvSpPr>
            <a:spLocks noChangeArrowheads="1"/>
          </p:cNvSpPr>
          <p:nvPr/>
        </p:nvSpPr>
        <p:spPr bwMode="auto">
          <a:xfrm>
            <a:off x="2051050" y="4149725"/>
            <a:ext cx="1441450" cy="1079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8425" name="Oval 9"/>
          <p:cNvSpPr>
            <a:spLocks noChangeArrowheads="1"/>
          </p:cNvSpPr>
          <p:nvPr/>
        </p:nvSpPr>
        <p:spPr bwMode="auto">
          <a:xfrm>
            <a:off x="6732588" y="4652963"/>
            <a:ext cx="1152525" cy="10080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88426" name="Picture 10" descr="img04514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57563"/>
            <a:ext cx="4897438" cy="29670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7" name="Picture 11" descr="img04515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357563"/>
            <a:ext cx="3384550" cy="32432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9" name="AutoShape 13"/>
          <p:cNvSpPr>
            <a:spLocks noChangeArrowheads="1"/>
          </p:cNvSpPr>
          <p:nvPr/>
        </p:nvSpPr>
        <p:spPr bwMode="auto">
          <a:xfrm>
            <a:off x="5795963" y="2492375"/>
            <a:ext cx="2879725" cy="649288"/>
          </a:xfrm>
          <a:prstGeom prst="wedgeRectCallout">
            <a:avLst>
              <a:gd name="adj1" fmla="val -27509"/>
              <a:gd name="adj2" fmla="val 34597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600" u="sng">
                <a:solidFill>
                  <a:srgbClr val="0000FF"/>
                </a:solidFill>
                <a:latin typeface="Verdana" panose="020B0604030504040204" pitchFamily="34" charset="0"/>
              </a:rPr>
              <a:t>總統府製發</a:t>
            </a:r>
          </a:p>
        </p:txBody>
      </p:sp>
      <p:cxnSp>
        <p:nvCxnSpPr>
          <p:cNvPr id="13" name="直線接點 12"/>
          <p:cNvCxnSpPr/>
          <p:nvPr/>
        </p:nvCxnSpPr>
        <p:spPr>
          <a:xfrm>
            <a:off x="1476375" y="3573463"/>
            <a:ext cx="2589213" cy="2457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H="1">
            <a:off x="1476375" y="3573463"/>
            <a:ext cx="2589213" cy="2457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1884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1884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3" grpId="0" animBg="1"/>
      <p:bldP spid="188424" grpId="0" animBg="1"/>
      <p:bldP spid="188425" grpId="0" animBg="1"/>
      <p:bldP spid="1884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3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1859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97637" name="Picture 5" descr="img045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42753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8" name="Picture 6" descr="img045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92150"/>
            <a:ext cx="471646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AutoShape 7"/>
          <p:cNvSpPr>
            <a:spLocks noChangeArrowheads="1"/>
          </p:cNvSpPr>
          <p:nvPr/>
        </p:nvSpPr>
        <p:spPr bwMode="auto">
          <a:xfrm>
            <a:off x="179388" y="1628775"/>
            <a:ext cx="5256212" cy="720725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600" u="sng">
                <a:solidFill>
                  <a:srgbClr val="0000FF"/>
                </a:solidFill>
                <a:latin typeface="Verdana" panose="020B0604030504040204" pitchFamily="34" charset="0"/>
              </a:rPr>
              <a:t>蓋用自行刻製之校長職章</a:t>
            </a:r>
          </a:p>
        </p:txBody>
      </p:sp>
      <p:sp>
        <p:nvSpPr>
          <p:cNvPr id="197640" name="Oval 8"/>
          <p:cNvSpPr>
            <a:spLocks noChangeArrowheads="1"/>
          </p:cNvSpPr>
          <p:nvPr/>
        </p:nvSpPr>
        <p:spPr bwMode="auto">
          <a:xfrm>
            <a:off x="1042988" y="3644900"/>
            <a:ext cx="1368425" cy="1079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7641" name="Oval 9"/>
          <p:cNvSpPr>
            <a:spLocks noChangeArrowheads="1"/>
          </p:cNvSpPr>
          <p:nvPr/>
        </p:nvSpPr>
        <p:spPr bwMode="auto">
          <a:xfrm>
            <a:off x="6483350" y="6099175"/>
            <a:ext cx="1439863" cy="7191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7642" name="Picture 10" descr="img04516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4105275" cy="38608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3" name="Picture 11" descr="img04517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781300"/>
            <a:ext cx="4275137" cy="36877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接點 12"/>
          <p:cNvCxnSpPr>
            <a:cxnSpLocks noChangeShapeType="1"/>
          </p:cNvCxnSpPr>
          <p:nvPr/>
        </p:nvCxnSpPr>
        <p:spPr bwMode="auto">
          <a:xfrm>
            <a:off x="504825" y="2852738"/>
            <a:ext cx="3455988" cy="3313112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直線接點 15"/>
          <p:cNvCxnSpPr>
            <a:cxnSpLocks noChangeShapeType="1"/>
          </p:cNvCxnSpPr>
          <p:nvPr/>
        </p:nvCxnSpPr>
        <p:spPr bwMode="auto">
          <a:xfrm flipH="1">
            <a:off x="720725" y="2781300"/>
            <a:ext cx="3311525" cy="3313113"/>
          </a:xfrm>
          <a:prstGeom prst="lin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5651500" y="1700213"/>
            <a:ext cx="2844800" cy="6477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600" u="sng">
                <a:solidFill>
                  <a:srgbClr val="0000FF"/>
                </a:solidFill>
              </a:rPr>
              <a:t>總統府製發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1976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1976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1976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1976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9" grpId="0" animBg="1"/>
      <p:bldP spid="197640" grpId="0" animBg="1"/>
      <p:bldP spid="197641" grpId="0" animBg="1"/>
      <p:bldP spid="102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1268" name="Picture 6" descr="img045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572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7" name="Picture 7" descr="img045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4572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9" name="Oval 9"/>
          <p:cNvSpPr>
            <a:spLocks noChangeArrowheads="1"/>
          </p:cNvSpPr>
          <p:nvPr/>
        </p:nvSpPr>
        <p:spPr bwMode="auto">
          <a:xfrm>
            <a:off x="1403350" y="836613"/>
            <a:ext cx="1439863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9450" name="Oval 10"/>
          <p:cNvSpPr>
            <a:spLocks noChangeArrowheads="1"/>
          </p:cNvSpPr>
          <p:nvPr/>
        </p:nvSpPr>
        <p:spPr bwMode="auto">
          <a:xfrm>
            <a:off x="6156325" y="981075"/>
            <a:ext cx="1439863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9451" name="Oval 11"/>
          <p:cNvSpPr>
            <a:spLocks noChangeArrowheads="1"/>
          </p:cNvSpPr>
          <p:nvPr/>
        </p:nvSpPr>
        <p:spPr bwMode="auto">
          <a:xfrm>
            <a:off x="684213" y="5300663"/>
            <a:ext cx="1439862" cy="863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9452" name="Oval 12"/>
          <p:cNvSpPr>
            <a:spLocks noChangeArrowheads="1"/>
          </p:cNvSpPr>
          <p:nvPr/>
        </p:nvSpPr>
        <p:spPr bwMode="auto">
          <a:xfrm>
            <a:off x="6156325" y="4292600"/>
            <a:ext cx="1439863" cy="8651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89448" name="AutoShape 8"/>
          <p:cNvSpPr>
            <a:spLocks noChangeArrowheads="1"/>
          </p:cNvSpPr>
          <p:nvPr/>
        </p:nvSpPr>
        <p:spPr bwMode="auto">
          <a:xfrm>
            <a:off x="323850" y="796925"/>
            <a:ext cx="8394700" cy="865188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學校更名後蓋用原舊校名校長職章</a:t>
            </a:r>
          </a:p>
        </p:txBody>
      </p:sp>
      <p:pic>
        <p:nvPicPr>
          <p:cNvPr id="189456" name="Picture 16" descr="img04518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49425"/>
            <a:ext cx="3311525" cy="6635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57" name="Picture 17" descr="img04518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663825"/>
            <a:ext cx="3297237" cy="33702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58" name="Picture 18" descr="img04519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1735138"/>
            <a:ext cx="3338513" cy="6953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59" name="Picture 19" descr="img04519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84463"/>
            <a:ext cx="3338512" cy="33575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53" name="AutoShape 13"/>
          <p:cNvSpPr>
            <a:spLocks noChangeArrowheads="1"/>
          </p:cNvSpPr>
          <p:nvPr/>
        </p:nvSpPr>
        <p:spPr bwMode="auto">
          <a:xfrm>
            <a:off x="192088" y="779463"/>
            <a:ext cx="8628062" cy="2649537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於接獲學校更名生效日之</a:t>
            </a:r>
            <a:r>
              <a:rPr lang="zh-TW" altLang="en-US" sz="4000" u="sng">
                <a:solidFill>
                  <a:srgbClr val="0000FF"/>
                </a:solidFill>
              </a:rPr>
              <a:t>核准</a:t>
            </a:r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函時</a:t>
            </a:r>
          </a:p>
          <a:p>
            <a:pPr eaLnBrk="1" hangingPunct="1"/>
            <a:r>
              <a:rPr lang="zh-TW" altLang="en-US" sz="4000">
                <a:solidFill>
                  <a:srgbClr val="0000FF"/>
                </a:solidFill>
                <a:latin typeface="Verdana" panose="020B0604030504040204" pitchFamily="34" charset="0"/>
              </a:rPr>
              <a:t>   </a:t>
            </a:r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即可陳報辦理「留用原印信」事宜</a:t>
            </a:r>
            <a:endParaRPr lang="en-US" altLang="zh-TW" sz="4000" u="sng">
              <a:solidFill>
                <a:srgbClr val="0000CC"/>
              </a:solidFill>
            </a:endParaRPr>
          </a:p>
          <a:p>
            <a:pPr eaLnBrk="1" hangingPunct="1"/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於</a:t>
            </a:r>
            <a:r>
              <a:rPr lang="zh-TW" altLang="en-US" sz="4000" u="sng">
                <a:solidFill>
                  <a:srgbClr val="0000FF"/>
                </a:solidFill>
              </a:rPr>
              <a:t>更名生效日後，蓋用職章</a:t>
            </a:r>
            <a:r>
              <a:rPr lang="en-US" altLang="zh-TW" sz="4000" u="sng">
                <a:solidFill>
                  <a:srgbClr val="0000FF"/>
                </a:solidFill>
              </a:rPr>
              <a:t>(</a:t>
            </a:r>
            <a:r>
              <a:rPr lang="zh-TW" altLang="en-US" sz="4000" u="sng">
                <a:solidFill>
                  <a:srgbClr val="0000FF"/>
                </a:solidFill>
              </a:rPr>
              <a:t>印</a:t>
            </a:r>
            <a:r>
              <a:rPr lang="en-US" altLang="zh-TW" sz="4000" u="sng">
                <a:solidFill>
                  <a:srgbClr val="0000FF"/>
                </a:solidFill>
              </a:rPr>
              <a:t>)</a:t>
            </a:r>
            <a:r>
              <a:rPr lang="zh-TW" altLang="en-US" sz="4000" u="sng">
                <a:solidFill>
                  <a:srgbClr val="0000FF"/>
                </a:solidFill>
              </a:rPr>
              <a:t>時，</a:t>
            </a:r>
          </a:p>
          <a:p>
            <a:pPr eaLnBrk="1" hangingPunct="1"/>
            <a:r>
              <a:rPr lang="zh-TW" altLang="en-US" sz="4000">
                <a:solidFill>
                  <a:srgbClr val="0000FF"/>
                </a:solidFill>
              </a:rPr>
              <a:t>    </a:t>
            </a:r>
            <a:r>
              <a:rPr lang="zh-TW" altLang="en-US" sz="4000" u="sng">
                <a:solidFill>
                  <a:srgbClr val="0000FF"/>
                </a:solidFill>
              </a:rPr>
              <a:t>右下角並加蓋</a:t>
            </a:r>
            <a:r>
              <a:rPr lang="zh-TW" altLang="en-US" sz="4000" u="sng">
                <a:solidFill>
                  <a:srgbClr val="0000CC"/>
                </a:solidFill>
              </a:rPr>
              <a:t>「借印」二字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2093913" y="2852738"/>
            <a:ext cx="1527175" cy="20145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6892925" y="3016250"/>
            <a:ext cx="1439863" cy="192563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2252663" y="5764213"/>
            <a:ext cx="108108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200">
                <a:solidFill>
                  <a:srgbClr val="660066"/>
                </a:solidFill>
                <a:latin typeface="標楷體" panose="03000509000000000000" pitchFamily="65" charset="-120"/>
              </a:rPr>
              <a:t>借  印</a:t>
            </a:r>
          </a:p>
        </p:txBody>
      </p:sp>
      <p:sp>
        <p:nvSpPr>
          <p:cNvPr id="4" name="Rectangle 34"/>
          <p:cNvSpPr>
            <a:spLocks noChangeArrowheads="1"/>
          </p:cNvSpPr>
          <p:nvPr/>
        </p:nvSpPr>
        <p:spPr bwMode="auto">
          <a:xfrm>
            <a:off x="7035800" y="5719763"/>
            <a:ext cx="1081088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200">
                <a:solidFill>
                  <a:srgbClr val="660066"/>
                </a:solidFill>
                <a:latin typeface="標楷體" panose="03000509000000000000" pitchFamily="65" charset="-120"/>
              </a:rPr>
              <a:t>借  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92" decel="1000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92" decel="100000"/>
                                        <p:tgtEl>
                                          <p:spTgt spid="18945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192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92" decel="1000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92" decel="100000"/>
                                        <p:tgtEl>
                                          <p:spTgt spid="1894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192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92" decel="1000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92" decel="100000"/>
                                        <p:tgtEl>
                                          <p:spTgt spid="189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192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192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2" decel="1000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92" decel="100000"/>
                                        <p:tgtEl>
                                          <p:spTgt spid="1894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92" fill="hold"/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9" grpId="0" animBg="1"/>
      <p:bldP spid="189450" grpId="0" animBg="1"/>
      <p:bldP spid="189451" grpId="0" animBg="1"/>
      <p:bldP spid="189452" grpId="0" animBg="1"/>
      <p:bldP spid="189448" grpId="0" animBg="1"/>
      <p:bldP spid="189453" grpId="0" animBg="1"/>
      <p:bldP spid="2" grpId="0" animBg="1"/>
      <p:bldP spid="3" grpId="0" animBg="1"/>
      <p:bldP spid="10274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1859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90469" name="Picture 5" descr="img045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1" name="Oval 7"/>
          <p:cNvSpPr>
            <a:spLocks noChangeArrowheads="1"/>
          </p:cNvSpPr>
          <p:nvPr/>
        </p:nvSpPr>
        <p:spPr bwMode="auto">
          <a:xfrm>
            <a:off x="2484438" y="4149725"/>
            <a:ext cx="1800225" cy="158432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0472" name="Picture 8" descr="img04520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492375"/>
            <a:ext cx="4364038" cy="41783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70" name="AutoShape 6"/>
          <p:cNvSpPr>
            <a:spLocks noChangeArrowheads="1"/>
          </p:cNvSpPr>
          <p:nvPr/>
        </p:nvSpPr>
        <p:spPr bwMode="auto">
          <a:xfrm>
            <a:off x="539750" y="1557338"/>
            <a:ext cx="8080375" cy="792162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校長職章不可模糊不清、無法辨識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1904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71" grpId="0" animBg="1"/>
      <p:bldP spid="19047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2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96613" name="Picture 5" descr="img045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5005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6" descr="img045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92150"/>
            <a:ext cx="46434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7" name="AutoShape 9"/>
          <p:cNvSpPr>
            <a:spLocks noChangeArrowheads="1"/>
          </p:cNvSpPr>
          <p:nvPr/>
        </p:nvSpPr>
        <p:spPr bwMode="auto">
          <a:xfrm>
            <a:off x="385763" y="692150"/>
            <a:ext cx="8374062" cy="2160588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校長職銜、姓名宜使用相同大小之</a:t>
            </a:r>
          </a:p>
          <a:p>
            <a:pPr eaLnBrk="1" hangingPunct="1"/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</a:rPr>
              <a:t>  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電腦</a:t>
            </a:r>
            <a:r>
              <a:rPr lang="zh-TW" altLang="en-US" sz="4000" u="sng">
                <a:solidFill>
                  <a:srgbClr val="0000FF"/>
                </a:solidFill>
              </a:rPr>
              <a:t>打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字字體</a:t>
            </a:r>
            <a:endParaRPr lang="en-US" altLang="zh-TW" sz="4000" u="sng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須加蓋校長職章</a:t>
            </a:r>
          </a:p>
        </p:txBody>
      </p:sp>
      <p:pic>
        <p:nvPicPr>
          <p:cNvPr id="7187" name="Picture 19" descr="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97200"/>
            <a:ext cx="7921625" cy="15128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8324850" cy="1581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5" name="Oval 7"/>
          <p:cNvSpPr>
            <a:spLocks noChangeArrowheads="1"/>
          </p:cNvSpPr>
          <p:nvPr/>
        </p:nvSpPr>
        <p:spPr bwMode="auto">
          <a:xfrm>
            <a:off x="5364163" y="3068638"/>
            <a:ext cx="2519362" cy="1439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6084888" y="4797425"/>
            <a:ext cx="2232025" cy="1511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1187450" y="3284538"/>
            <a:ext cx="3600450" cy="11525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611188" y="4941888"/>
            <a:ext cx="4968875" cy="13668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2" decel="1000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92" decel="100000"/>
                                        <p:tgtEl>
                                          <p:spTgt spid="71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192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192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2" decel="1000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92" decel="100000"/>
                                        <p:tgtEl>
                                          <p:spTgt spid="71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92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5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7" grpId="0" animBg="1"/>
      <p:bldP spid="191495" grpId="0" animBg="1"/>
      <p:bldP spid="2" grpId="0" animBg="1"/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8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用印錯誤</a:t>
            </a:r>
          </a:p>
        </p:txBody>
      </p:sp>
      <p:pic>
        <p:nvPicPr>
          <p:cNvPr id="191493" name="Picture 5" descr="img045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671513" y="2060575"/>
            <a:ext cx="7561262" cy="129698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代行之人名應使用電腦打字字體</a:t>
            </a:r>
          </a:p>
        </p:txBody>
      </p:sp>
      <p:sp>
        <p:nvSpPr>
          <p:cNvPr id="191495" name="Oval 7"/>
          <p:cNvSpPr>
            <a:spLocks noChangeArrowheads="1"/>
          </p:cNvSpPr>
          <p:nvPr/>
        </p:nvSpPr>
        <p:spPr bwMode="auto">
          <a:xfrm>
            <a:off x="4356100" y="4221163"/>
            <a:ext cx="1511300" cy="12239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2124075" y="4941888"/>
            <a:ext cx="3240088" cy="7921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5362575" y="5451475"/>
            <a:ext cx="3671888" cy="129698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須加蓋校長職章</a:t>
            </a:r>
            <a:endParaRPr lang="zh-TW" altLang="en-US" sz="4000" b="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4" grpId="0" animBg="1"/>
      <p:bldP spid="191495" grpId="0" animBg="1"/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2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稿末之署名錯誤</a:t>
            </a:r>
          </a:p>
        </p:txBody>
      </p:sp>
      <p:pic>
        <p:nvPicPr>
          <p:cNvPr id="192517" name="Picture 5" descr="img045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64343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6" descr="img045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92150"/>
            <a:ext cx="47879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9" name="Rectangle 7"/>
          <p:cNvSpPr>
            <a:spLocks noChangeArrowheads="1"/>
          </p:cNvSpPr>
          <p:nvPr/>
        </p:nvSpPr>
        <p:spPr bwMode="auto">
          <a:xfrm>
            <a:off x="841375" y="2133600"/>
            <a:ext cx="7345363" cy="10795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首長職銜前不須加註機關名稱</a:t>
            </a:r>
          </a:p>
        </p:txBody>
      </p:sp>
      <p:sp>
        <p:nvSpPr>
          <p:cNvPr id="192520" name="Oval 8"/>
          <p:cNvSpPr>
            <a:spLocks noChangeArrowheads="1"/>
          </p:cNvSpPr>
          <p:nvPr/>
        </p:nvSpPr>
        <p:spPr bwMode="auto">
          <a:xfrm>
            <a:off x="323850" y="5157788"/>
            <a:ext cx="1439863" cy="647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2521" name="Oval 9"/>
          <p:cNvSpPr>
            <a:spLocks noChangeArrowheads="1"/>
          </p:cNvSpPr>
          <p:nvPr/>
        </p:nvSpPr>
        <p:spPr bwMode="auto">
          <a:xfrm>
            <a:off x="4859338" y="5661025"/>
            <a:ext cx="3097212" cy="647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2522" name="Picture 10" descr="img04522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084763"/>
            <a:ext cx="8816975" cy="14001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23" name="Picture 11" descr="img04523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8640762" cy="1381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7" name="Picture 11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92600"/>
            <a:ext cx="5761038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3167062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2" decel="100000"/>
                                        <p:tgtEl>
                                          <p:spTgt spid="1925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92" decel="100000"/>
                                        <p:tgtEl>
                                          <p:spTgt spid="1925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92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92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92" decel="100000"/>
                                        <p:tgtEl>
                                          <p:spTgt spid="192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" decel="100000"/>
                                        <p:tgtEl>
                                          <p:spTgt spid="1925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192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9" grpId="0" animBg="1"/>
      <p:bldP spid="192520" grpId="0" animBg="1"/>
      <p:bldP spid="1925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稿末之署名錯誤</a:t>
            </a:r>
          </a:p>
        </p:txBody>
      </p:sp>
      <p:pic>
        <p:nvPicPr>
          <p:cNvPr id="193542" name="Picture 6" descr="img045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179388" y="1628775"/>
            <a:ext cx="8642350" cy="863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代行署名外不須加註校長職銜、姓名</a:t>
            </a:r>
          </a:p>
        </p:txBody>
      </p:sp>
      <p:sp>
        <p:nvSpPr>
          <p:cNvPr id="193544" name="Oval 8"/>
          <p:cNvSpPr>
            <a:spLocks noChangeArrowheads="1"/>
          </p:cNvSpPr>
          <p:nvPr/>
        </p:nvSpPr>
        <p:spPr bwMode="auto">
          <a:xfrm>
            <a:off x="395288" y="4365625"/>
            <a:ext cx="3168650" cy="5762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3545" name="Picture 9" descr="img04525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8893175" cy="30257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7" name="Picture 11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3846513"/>
            <a:ext cx="7561262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1935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3" grpId="0" animBg="1"/>
      <p:bldP spid="1935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0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1859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公文整體完全錯誤</a:t>
            </a:r>
          </a:p>
        </p:txBody>
      </p:sp>
      <p:pic>
        <p:nvPicPr>
          <p:cNvPr id="194565" name="Picture 5" descr="img045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2139950" y="2060575"/>
            <a:ext cx="6732588" cy="122396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應使用「函」之公文類別報部</a:t>
            </a:r>
          </a:p>
        </p:txBody>
      </p:sp>
      <p:sp>
        <p:nvSpPr>
          <p:cNvPr id="194567" name="Oval 7"/>
          <p:cNvSpPr>
            <a:spLocks noChangeArrowheads="1"/>
          </p:cNvSpPr>
          <p:nvPr/>
        </p:nvSpPr>
        <p:spPr bwMode="auto">
          <a:xfrm>
            <a:off x="4932363" y="981075"/>
            <a:ext cx="1800225" cy="6492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" name="Oval 11"/>
          <p:cNvSpPr>
            <a:spLocks noChangeArrowheads="1"/>
          </p:cNvSpPr>
          <p:nvPr/>
        </p:nvSpPr>
        <p:spPr bwMode="auto">
          <a:xfrm>
            <a:off x="4500563" y="4652963"/>
            <a:ext cx="4248150" cy="10810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4575" name="Oval 15"/>
          <p:cNvSpPr>
            <a:spLocks noChangeArrowheads="1"/>
          </p:cNvSpPr>
          <p:nvPr/>
        </p:nvSpPr>
        <p:spPr bwMode="auto">
          <a:xfrm>
            <a:off x="611188" y="4652963"/>
            <a:ext cx="1800225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4576" name="Oval 16"/>
          <p:cNvSpPr>
            <a:spLocks noChangeArrowheads="1"/>
          </p:cNvSpPr>
          <p:nvPr/>
        </p:nvSpPr>
        <p:spPr bwMode="auto">
          <a:xfrm>
            <a:off x="684213" y="1989138"/>
            <a:ext cx="2808287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4577" name="Picture 17" descr="img04526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836613"/>
            <a:ext cx="5905500" cy="10810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8" name="Picture 18" descr="img04526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149725"/>
            <a:ext cx="7343775" cy="14271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9" name="Picture 19" descr="img04526-3"/>
          <p:cNvPicPr>
            <a:picLocks noChangeAspect="1" noChangeArrowheads="1"/>
          </p:cNvPicPr>
          <p:nvPr/>
        </p:nvPicPr>
        <p:blipFill>
          <a:blip r:embed="rId7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5400675" cy="18748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74" name="Rectangle 14"/>
          <p:cNvSpPr>
            <a:spLocks noChangeArrowheads="1"/>
          </p:cNvSpPr>
          <p:nvPr/>
        </p:nvSpPr>
        <p:spPr bwMode="auto">
          <a:xfrm>
            <a:off x="109538" y="4005263"/>
            <a:ext cx="6624637" cy="1368425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正本與受文者單位名稱應相同</a:t>
            </a:r>
          </a:p>
        </p:txBody>
      </p:sp>
      <p:sp>
        <p:nvSpPr>
          <p:cNvPr id="3" name="Oval 16"/>
          <p:cNvSpPr>
            <a:spLocks noChangeArrowheads="1"/>
          </p:cNvSpPr>
          <p:nvPr/>
        </p:nvSpPr>
        <p:spPr bwMode="auto">
          <a:xfrm>
            <a:off x="7019925" y="1125538"/>
            <a:ext cx="719138" cy="71913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1547813" y="5661025"/>
            <a:ext cx="7416800" cy="93503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應署校長職銜、姓名，加蓋職章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194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1945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8" dur="500"/>
                                        <p:tgtEl>
                                          <p:spTgt spid="194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1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2" decel="100000"/>
                                        <p:tgtEl>
                                          <p:spTgt spid="1945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92" decel="100000"/>
                                        <p:tgtEl>
                                          <p:spTgt spid="1945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92" fill="hold"/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2" dur="500"/>
                                        <p:tgtEl>
                                          <p:spTgt spid="19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5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194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19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92" decel="100000"/>
                                        <p:tgtEl>
                                          <p:spTgt spid="19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92" decel="100000"/>
                                        <p:tgtEl>
                                          <p:spTgt spid="1945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0" dur="192" fill="hold"/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2" dur="192" fill="hold"/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500"/>
                                        <p:tgtEl>
                                          <p:spTgt spid="19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  <p:bldP spid="194566" grpId="1" animBg="1"/>
      <p:bldP spid="194567" grpId="0" animBg="1"/>
      <p:bldP spid="194567" grpId="1" animBg="1"/>
      <p:bldP spid="2" grpId="0" animBg="1"/>
      <p:bldP spid="2" grpId="1" animBg="1"/>
      <p:bldP spid="194575" grpId="0" animBg="1"/>
      <p:bldP spid="194576" grpId="0" animBg="1"/>
      <p:bldP spid="194574" grpId="0" animBg="1"/>
      <p:bldP spid="3" grpId="0" animBg="1"/>
      <p:bldP spid="3" grpId="1" animBg="1"/>
      <p:bldP spid="194568" grpId="0" animBg="1"/>
      <p:bldP spid="19456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3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4" name="Picture 4" descr="img045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Oval 7"/>
          <p:cNvSpPr>
            <a:spLocks noChangeArrowheads="1"/>
          </p:cNvSpPr>
          <p:nvPr/>
        </p:nvSpPr>
        <p:spPr bwMode="auto">
          <a:xfrm>
            <a:off x="2700338" y="908050"/>
            <a:ext cx="3600450" cy="6492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endParaRPr lang="zh-TW" altLang="zh-TW" sz="1800" b="0">
              <a:latin typeface="Verdana" panose="020B0604030504040204" pitchFamily="34" charset="0"/>
            </a:endParaRPr>
          </a:p>
        </p:txBody>
      </p:sp>
      <p:sp>
        <p:nvSpPr>
          <p:cNvPr id="199688" name="Oval 8"/>
          <p:cNvSpPr>
            <a:spLocks noChangeArrowheads="1"/>
          </p:cNvSpPr>
          <p:nvPr/>
        </p:nvSpPr>
        <p:spPr bwMode="auto">
          <a:xfrm>
            <a:off x="971550" y="4941888"/>
            <a:ext cx="6048375" cy="863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99690" name="Picture 10" descr="img04527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5686425" cy="8191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91" name="Picture 11" descr="img04527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8532813" cy="15113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0"/>
            <a:ext cx="9144000" cy="7651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報部公文範例</a:t>
            </a:r>
            <a:r>
              <a:rPr lang="en-US" altLang="zh-TW" sz="4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以學校為例</a:t>
            </a:r>
            <a:r>
              <a:rPr lang="en-US" altLang="zh-TW" sz="4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23241" name="Rectangle 9"/>
          <p:cNvSpPr>
            <a:spLocks noChangeArrowheads="1"/>
          </p:cNvSpPr>
          <p:nvPr/>
        </p:nvSpPr>
        <p:spPr bwMode="auto">
          <a:xfrm>
            <a:off x="250825" y="2420938"/>
            <a:ext cx="8569325" cy="19446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FF"/>
                </a:solidFill>
              </a:rPr>
              <a:t>「文書處理手冊」陸、發文處理四十、蓋印及簽署應注意事項如下：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三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)3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、函：上行文署機關首長職銜、姓名，蓋職章。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…(P.30)</a:t>
            </a:r>
            <a:endParaRPr lang="zh-TW" altLang="en-US" sz="3200">
              <a:latin typeface="標楷體" panose="03000509000000000000" pitchFamily="65" charset="-120"/>
            </a:endParaRPr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323850" y="1989138"/>
            <a:ext cx="8351838" cy="187166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「文書處理手冊」貳、公文製作十五、公文程式之類別說明如下：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一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)4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、函：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(2)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下級機關對上級機關有所請求或報告時。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…(P.4)</a:t>
            </a:r>
            <a:endParaRPr lang="zh-TW" altLang="en-US" sz="320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199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1" dur="500"/>
                                        <p:tgtEl>
                                          <p:spTgt spid="199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7" dur="5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92" decel="100000"/>
                                        <p:tgtEl>
                                          <p:spTgt spid="1996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92" decel="100000"/>
                                        <p:tgtEl>
                                          <p:spTgt spid="1996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192" fill="hold"/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192" fill="hold"/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99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5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 animBg="1"/>
      <p:bldP spid="199687" grpId="1" animBg="1"/>
      <p:bldP spid="199688" grpId="0" animBg="1"/>
      <p:bldP spid="223241" grpId="0" animBg="1"/>
      <p:bldP spid="223242" grpId="0" animBg="1"/>
      <p:bldP spid="22324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835150"/>
            <a:ext cx="9353550" cy="5376863"/>
          </a:xfrm>
        </p:spPr>
        <p:txBody>
          <a:bodyPr/>
          <a:lstStyle/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六、文書處理相關規定及注意事項</a:t>
            </a:r>
          </a:p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七、機關印信套印報備相關規定</a:t>
            </a:r>
          </a:p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八、</a:t>
            </a:r>
            <a:r>
              <a:rPr lang="zh-TW" altLang="en-US" sz="40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申請留用原印信暨換發新印信</a:t>
            </a:r>
            <a:br>
              <a:rPr lang="zh-TW" altLang="en-US" sz="40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相關規定</a:t>
            </a:r>
          </a:p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九、新印信啟用、廢舊印信繳銷暨 </a:t>
            </a:r>
          </a:p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申請典藏相關規定</a:t>
            </a:r>
            <a:endParaRPr lang="zh-TW" altLang="en-US" sz="4000" b="1" smtClean="0">
              <a:solidFill>
                <a:srgbClr val="11071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 eaLnBrk="1" hangingPunct="1">
              <a:lnSpc>
                <a:spcPct val="8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十、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「報部公文缺失暨參考範例」</a:t>
            </a:r>
            <a:b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教育部發文日期、字號</a:t>
            </a:r>
            <a:endParaRPr lang="en-US" altLang="zh-TW" sz="40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195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409700" y="0"/>
            <a:ext cx="5400675" cy="1381125"/>
          </a:xfrm>
          <a:noFill/>
        </p:spPr>
        <p:txBody>
          <a:bodyPr/>
          <a:lstStyle/>
          <a:p>
            <a:pPr eaLnBrk="1" hangingPunct="1"/>
            <a:r>
              <a:rPr lang="zh-TW" altLang="en-US" sz="600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    綱 </a:t>
            </a:r>
            <a:r>
              <a:rPr lang="en-US" altLang="zh-TW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7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7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7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7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79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96838" y="1687513"/>
            <a:ext cx="9361488" cy="1944687"/>
          </a:xfrm>
        </p:spPr>
        <p:txBody>
          <a:bodyPr/>
          <a:lstStyle/>
          <a:p>
            <a:pPr eaLnBrk="1" hangingPunct="1"/>
            <a:r>
              <a:rPr lang="zh-TW" altLang="en-US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向教育部投標與簽約用印範例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4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218598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9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52425" y="0"/>
            <a:ext cx="8836025" cy="620713"/>
          </a:xfrm>
        </p:spPr>
        <p:txBody>
          <a:bodyPr/>
          <a:lstStyle/>
          <a:p>
            <a:pPr algn="ctr" eaLnBrk="1" hangingPunct="1">
              <a:defRPr/>
            </a:pPr>
            <a:r>
              <a:rPr lang="zh-TW" altLang="en-US" sz="33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向教育部投標之文件用印範例</a:t>
            </a:r>
            <a:r>
              <a:rPr lang="zh-TW" altLang="en-US" sz="3000" u="sng" smtClean="0">
                <a:solidFill>
                  <a:srgbClr val="F6660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（以學校為例）</a:t>
            </a:r>
            <a:endParaRPr lang="zh-TW" altLang="en-US" sz="3000" u="sng" smtClean="0">
              <a:solidFill>
                <a:srgbClr val="F6660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6864" name="Oval 16"/>
          <p:cNvSpPr>
            <a:spLocks noChangeArrowheads="1"/>
          </p:cNvSpPr>
          <p:nvPr/>
        </p:nvSpPr>
        <p:spPr bwMode="auto">
          <a:xfrm>
            <a:off x="250825" y="2852738"/>
            <a:ext cx="8642350" cy="15843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206865" name="Picture 17" descr="1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8785225" cy="30241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54" name="Oval 6"/>
          <p:cNvSpPr>
            <a:spLocks noChangeArrowheads="1"/>
          </p:cNvSpPr>
          <p:nvPr/>
        </p:nvSpPr>
        <p:spPr bwMode="auto">
          <a:xfrm>
            <a:off x="395288" y="2695575"/>
            <a:ext cx="5400675" cy="1655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0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2068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20686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0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0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64" grpId="0" animBg="1"/>
      <p:bldP spid="2068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87350" y="-28575"/>
            <a:ext cx="8712200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3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教育部以部長（代表人）名義與學校以校</a:t>
            </a:r>
            <a:br>
              <a:rPr lang="zh-TW" altLang="en-US" sz="3300" u="sng" smtClean="0">
                <a:solidFill>
                  <a:srgbClr val="F6660E"/>
                </a:solidFill>
                <a:ea typeface="標楷體" panose="03000509000000000000" pitchFamily="65" charset="-120"/>
              </a:rPr>
            </a:br>
            <a:r>
              <a:rPr lang="zh-TW" altLang="en-US" sz="33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長（代表人）名義為例簽約之文件用印範例</a:t>
            </a:r>
          </a:p>
        </p:txBody>
      </p:sp>
      <p:pic>
        <p:nvPicPr>
          <p:cNvPr id="294918" name="Picture 6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8412"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574675" y="3284538"/>
            <a:ext cx="8389938" cy="1511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411163" y="4941888"/>
            <a:ext cx="8553450" cy="16557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395288" y="2133600"/>
            <a:ext cx="8497887" cy="7921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200" u="sng">
                <a:solidFill>
                  <a:srgbClr val="0000FF"/>
                </a:solidFill>
              </a:rPr>
              <a:t>學校以代表人名義簽約：蓋用校長職銜簽字章</a:t>
            </a:r>
          </a:p>
        </p:txBody>
      </p:sp>
      <p:pic>
        <p:nvPicPr>
          <p:cNvPr id="294920" name="Picture 8" descr="4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569325" cy="34940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24" name="Picture 12" descr="4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997200"/>
            <a:ext cx="8677275" cy="36004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8100" y="3960813"/>
            <a:ext cx="9063038" cy="19700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「文書處理手冊」陸、發文處理四十、蓋印及簽署應注意事項如下：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三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)1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、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…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、契約書、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…</a:t>
            </a:r>
            <a:r>
              <a:rPr lang="zh-TW" altLang="en-US" sz="3200">
                <a:solidFill>
                  <a:srgbClr val="0000FF"/>
                </a:solidFill>
                <a:latin typeface="標楷體" panose="03000509000000000000" pitchFamily="65" charset="-120"/>
              </a:rPr>
              <a:t>，均蓋用機關印信及首長職銜簽字章。</a:t>
            </a:r>
            <a:r>
              <a:rPr lang="en-US" altLang="zh-TW" sz="3200">
                <a:solidFill>
                  <a:srgbClr val="0000FF"/>
                </a:solidFill>
                <a:latin typeface="標楷體" panose="03000509000000000000" pitchFamily="65" charset="-120"/>
              </a:rPr>
              <a:t>…(P.29~30)</a:t>
            </a:r>
            <a:endParaRPr lang="zh-TW" altLang="en-US" sz="3200">
              <a:latin typeface="標楷體" panose="03000509000000000000" pitchFamily="65" charset="-120"/>
            </a:endParaRPr>
          </a:p>
        </p:txBody>
      </p:sp>
      <p:sp>
        <p:nvSpPr>
          <p:cNvPr id="294916" name="Oval 4"/>
          <p:cNvSpPr>
            <a:spLocks noChangeArrowheads="1"/>
          </p:cNvSpPr>
          <p:nvPr/>
        </p:nvSpPr>
        <p:spPr bwMode="auto">
          <a:xfrm>
            <a:off x="1403350" y="4005263"/>
            <a:ext cx="3673475" cy="8651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" name="Oval 4"/>
          <p:cNvSpPr>
            <a:spLocks noChangeArrowheads="1"/>
          </p:cNvSpPr>
          <p:nvPr/>
        </p:nvSpPr>
        <p:spPr bwMode="auto">
          <a:xfrm>
            <a:off x="1517650" y="2903538"/>
            <a:ext cx="3673475" cy="8651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2" decel="100000"/>
                                        <p:tgtEl>
                                          <p:spTgt spid="2949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2" decel="100000"/>
                                        <p:tgtEl>
                                          <p:spTgt spid="2949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2" fill="hold"/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2" fill="hold"/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7" dur="500"/>
                                        <p:tgtEl>
                                          <p:spTgt spid="294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0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92" decel="100000"/>
                                        <p:tgtEl>
                                          <p:spTgt spid="2949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92" decel="100000"/>
                                        <p:tgtEl>
                                          <p:spTgt spid="2949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92" fill="hold"/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92" fill="hold"/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99342" grpId="0" animBg="1"/>
      <p:bldP spid="99343" grpId="0" animBg="1"/>
      <p:bldP spid="99343" grpId="1" animBg="1"/>
      <p:bldP spid="294916" grpId="0" animBg="1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7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簽約學校校長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1196975"/>
            <a:ext cx="10009188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04775" y="0"/>
            <a:ext cx="8191500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36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教育部以單位主管（代理人）名義與</a:t>
            </a:r>
            <a:br>
              <a:rPr lang="zh-TW" altLang="en-US" sz="3600" u="sng" smtClean="0">
                <a:solidFill>
                  <a:srgbClr val="F6660E"/>
                </a:solidFill>
                <a:ea typeface="標楷體" panose="03000509000000000000" pitchFamily="65" charset="-120"/>
              </a:rPr>
            </a:br>
            <a:r>
              <a:rPr lang="zh-TW" altLang="en-US" sz="3600" u="sng" smtClean="0">
                <a:solidFill>
                  <a:srgbClr val="F6660E"/>
                </a:solidFill>
                <a:ea typeface="標楷體" panose="03000509000000000000" pitchFamily="65" charset="-120"/>
              </a:rPr>
              <a:t>學校以代表人名義簽約之文件用印範例</a:t>
            </a:r>
          </a:p>
        </p:txBody>
      </p:sp>
      <p:sp>
        <p:nvSpPr>
          <p:cNvPr id="295944" name="Oval 8"/>
          <p:cNvSpPr>
            <a:spLocks noChangeArrowheads="1"/>
          </p:cNvSpPr>
          <p:nvPr/>
        </p:nvSpPr>
        <p:spPr bwMode="auto">
          <a:xfrm>
            <a:off x="511175" y="4395788"/>
            <a:ext cx="4464050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5945" name="Oval 9"/>
          <p:cNvSpPr>
            <a:spLocks noChangeArrowheads="1"/>
          </p:cNvSpPr>
          <p:nvPr/>
        </p:nvSpPr>
        <p:spPr bwMode="auto">
          <a:xfrm>
            <a:off x="468313" y="5345113"/>
            <a:ext cx="5256212" cy="9366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4875213" y="4640263"/>
            <a:ext cx="647700" cy="428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395288" y="2636838"/>
            <a:ext cx="8388350" cy="9366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3200" u="sng">
                <a:solidFill>
                  <a:srgbClr val="0000FF"/>
                </a:solidFill>
              </a:rPr>
              <a:t>學校以代表人名義簽約：蓋用校長職銜簽字章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 decel="100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" dur="500"/>
                                        <p:tgtEl>
                                          <p:spTgt spid="295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95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4" grpId="0" animBg="1"/>
      <p:bldP spid="295944" grpId="1" animBg="1"/>
      <p:bldP spid="295945" grpId="0" animBg="1"/>
      <p:bldP spid="24588" grpId="0" animBg="1"/>
      <p:bldP spid="24588" grpId="1" animBg="1"/>
      <p:bldP spid="1013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6350" y="2363788"/>
            <a:ext cx="9331325" cy="1439862"/>
          </a:xfrm>
        </p:spPr>
        <p:txBody>
          <a:bodyPr/>
          <a:lstStyle/>
          <a:p>
            <a:pPr eaLnBrk="1" hangingPunct="1"/>
            <a:r>
              <a:rPr lang="zh-TW" altLang="en-US" sz="54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文書處理相關規定及注意事項</a:t>
            </a:r>
            <a:endParaRPr lang="en-US" altLang="zh-TW" sz="54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8588" y="419100"/>
            <a:ext cx="8532813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電子交換公文收文處理相關規定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450" y="2132013"/>
            <a:ext cx="8748713" cy="554513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「文書處理手冊」肆、收文處理二十二、簽收應注意事項如下：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電子交換收文人員應注意傳遞交換之電子文件、儲存電子檔、確認發文單位，及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檢查附件與文件有否疏漏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或被竄改。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(P.17)</a:t>
            </a:r>
            <a:r>
              <a:rPr lang="zh-TW" altLang="en-US" sz="26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4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2875" y="419100"/>
            <a:ext cx="8532813" cy="862013"/>
          </a:xfrm>
        </p:spPr>
        <p:txBody>
          <a:bodyPr/>
          <a:lstStyle/>
          <a:p>
            <a:pPr eaLnBrk="1" hangingPunct="1"/>
            <a:r>
              <a:rPr lang="zh-TW" altLang="en-US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電子交換公文收文處理相關規定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450" y="2143125"/>
            <a:ext cx="8748713" cy="55451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承上二十三、拆驗應注意事項如下：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附件未到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而公文先到者，應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俟附件到齊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後再分辦；公文如為急要文件，可先送承辦單位簽辦，其附件如逾正常時間未寄到時，應速洽詢。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" y="404813"/>
            <a:ext cx="8243888" cy="862012"/>
          </a:xfrm>
        </p:spPr>
        <p:txBody>
          <a:bodyPr/>
          <a:lstStyle/>
          <a:p>
            <a:pPr eaLnBrk="1" hangingPunct="1"/>
            <a:r>
              <a:rPr lang="zh-TW" altLang="en-US" sz="4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校對、監印人員應加蓋姓名章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6538" y="1643063"/>
            <a:ext cx="8510587" cy="49688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「文書處理手冊」陸、發文處理三十九</a:t>
            </a:r>
            <a:r>
              <a:rPr lang="zh-TW" altLang="en-US" b="1" smtClean="0"/>
              <a:t>、</a:t>
            </a:r>
            <a:r>
              <a:rPr lang="zh-TW" altLang="en-US" sz="3500" b="1" smtClean="0">
                <a:ea typeface="標楷體" panose="03000509000000000000" pitchFamily="65" charset="-120"/>
              </a:rPr>
              <a:t>校對應注意事項如下：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公文校對完畢，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原稿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註記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校對人員章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四十、蓋印及簽署應注意事項如下：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八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文件經蓋印後，由監印人員在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原稿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加蓋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監印人員章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，送由發文單位辦理發文手續。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(P.29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30)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1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1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14488" y="419100"/>
            <a:ext cx="5219700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校對章使用時機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8588" y="1471613"/>
            <a:ext cx="8748712" cy="496887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「文書處理手冊」陸、發文處理三十九、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校對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應注意事項如下</a:t>
            </a:r>
            <a:r>
              <a:rPr lang="zh-TW" altLang="en-US" sz="3500" b="1" smtClean="0">
                <a:ea typeface="標楷體" panose="03000509000000000000" pitchFamily="65" charset="-120"/>
              </a:rPr>
              <a:t>：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（一）公文繕印完畢後應由校對人員負責校對，校對人員應注意繕印公文之格式、內容、標點符號與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原稿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是否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（三）校對人員發現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繕印之文件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有錯誤時，應退回改正；不影響全文意旨者，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於改正後在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改正處加蓋校對章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(P.29)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7650" y="419100"/>
            <a:ext cx="4884738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蓋用印信之時機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2012950"/>
            <a:ext cx="8604250" cy="41322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「文書處理手冊」陸、發文處理四十、蓋印及簽署應注意事項如下</a:t>
            </a:r>
            <a:r>
              <a:rPr lang="zh-TW" altLang="en-US" sz="3500" b="1" smtClean="0">
                <a:ea typeface="標楷體" panose="03000509000000000000" pitchFamily="65" charset="-120"/>
              </a:rPr>
              <a:t>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各機關任何文件，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非經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機關首長或依分層負責規定授權各層主管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判發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者，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不得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蓋用印信。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(P.29)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1050" y="333375"/>
            <a:ext cx="6481763" cy="998538"/>
          </a:xfrm>
        </p:spPr>
        <p:txBody>
          <a:bodyPr/>
          <a:lstStyle/>
          <a:p>
            <a:pPr eaLnBrk="1" hangingPunct="1"/>
            <a:r>
              <a:rPr lang="zh-TW" altLang="en-US" sz="5400" smtClean="0">
                <a:ea typeface="標楷體" panose="03000509000000000000" pitchFamily="65" charset="-120"/>
              </a:rPr>
              <a:t> </a:t>
            </a:r>
            <a:r>
              <a:rPr lang="zh-TW" altLang="en-US" sz="5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 言</a:t>
            </a:r>
            <a:r>
              <a:rPr lang="zh-TW" altLang="en-US" sz="5500" smtClean="0">
                <a:ea typeface="標楷體" panose="03000509000000000000" pitchFamily="65" charset="-120"/>
              </a:rPr>
              <a:t>－</a:t>
            </a:r>
            <a:r>
              <a:rPr lang="zh-TW" altLang="en-US" sz="5500" smtClean="0">
                <a:latin typeface="標楷體" panose="03000509000000000000" pitchFamily="65" charset="-120"/>
                <a:ea typeface="標楷體" panose="03000509000000000000" pitchFamily="65" charset="-120"/>
              </a:rPr>
              <a:t>文書之定義</a:t>
            </a:r>
            <a:r>
              <a:rPr lang="zh-TW" altLang="en-US" b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279400" y="1644650"/>
            <a:ext cx="8281988" cy="5199063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行政院秘書處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99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月編印之「</a:t>
            </a:r>
            <a:r>
              <a:rPr lang="zh-TW" altLang="en-US" sz="35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文書處理手冊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」壹、總述：一、本手冊所稱文書，指處理公務或與公務有關，不論其形式或性質如何之一切資料。凡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機關與機關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機關與人民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往來之公文書，機關內部通行之文書，以及公文以外之文書而與公務有關者，均包括在內。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(P.1)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25" y="476250"/>
            <a:ext cx="7805738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首長請假時用印之相關規定</a:t>
            </a:r>
            <a:endParaRPr lang="en-US" altLang="zh-TW" sz="50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75" y="1557338"/>
            <a:ext cx="8750300" cy="530066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「文書處理手冊」陸、發文處理四十、蓋印及簽署應注意事項如下</a:t>
            </a:r>
            <a:r>
              <a:rPr lang="zh-TW" altLang="en-US" sz="3400" b="1" smtClean="0">
                <a:ea typeface="標楷體" panose="03000509000000000000" pitchFamily="65" charset="-120"/>
              </a:rPr>
              <a:t>：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監印人員於待發文件檢點無誤後，依下列規定蓋用印信：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、機關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因故不能視事，由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代理人代行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首長職務時，其機關公文，除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署首長姓名註明不能視事事由外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，應由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代行人附署職銜、姓名於後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加註代行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二字。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(P.30)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49225" y="-63500"/>
            <a:ext cx="8929688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首長請假時用印範例</a:t>
            </a:r>
            <a:r>
              <a:rPr lang="en-US" altLang="zh-TW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以本部為例</a:t>
            </a:r>
            <a:r>
              <a:rPr lang="en-US" altLang="zh-TW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64515" name="Picture 4" descr="代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4995863" y="2060575"/>
            <a:ext cx="935037" cy="6477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0" y="3284538"/>
            <a:ext cx="9144000" cy="18732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、上行文署首長姓名，註明不能視事事由，</a:t>
            </a:r>
          </a:p>
          <a:p>
            <a:r>
              <a:rPr lang="zh-TW" altLang="en-US" sz="3500">
                <a:solidFill>
                  <a:srgbClr val="0000FF"/>
                </a:solidFill>
                <a:latin typeface="標楷體" panose="03000509000000000000" pitchFamily="65" charset="-120"/>
              </a:rPr>
              <a:t>   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代行人附署職銜、姓名，並加註代行二字。</a:t>
            </a:r>
          </a:p>
          <a:p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、蓋用職章。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561975" y="4714875"/>
            <a:ext cx="8208963" cy="16843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平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下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行文蓋用註明不能視事事由，代行</a:t>
            </a:r>
          </a:p>
          <a:p>
            <a:r>
              <a:rPr lang="zh-TW" altLang="en-US" sz="3500" u="sng">
                <a:solidFill>
                  <a:srgbClr val="0000FF"/>
                </a:solidFill>
              </a:rPr>
              <a:t>行人附署職銜、姓名，並加註代行二字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之</a:t>
            </a:r>
          </a:p>
          <a:p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首長職銜簽字章</a:t>
            </a:r>
          </a:p>
        </p:txBody>
      </p:sp>
      <p:sp>
        <p:nvSpPr>
          <p:cNvPr id="294916" name="Oval 4"/>
          <p:cNvSpPr>
            <a:spLocks noChangeArrowheads="1"/>
          </p:cNvSpPr>
          <p:nvPr/>
        </p:nvSpPr>
        <p:spPr bwMode="auto">
          <a:xfrm>
            <a:off x="6043613" y="2133600"/>
            <a:ext cx="792162" cy="6477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4787900" y="2492375"/>
            <a:ext cx="792163" cy="6477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9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 decel="100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 animBg="1"/>
      <p:bldP spid="24588" grpId="1" animBg="1"/>
      <p:bldP spid="101390" grpId="0" animBg="1"/>
      <p:bldP spid="101390" grpId="1" animBg="1"/>
      <p:bldP spid="2" grpId="0" animBg="1"/>
      <p:bldP spid="294916" grpId="0" animBg="1"/>
      <p:bldP spid="294916" grpId="1" animBg="1"/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725" y="-374650"/>
            <a:ext cx="7748588" cy="1087438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機關首長請假之公文用印釋疑</a:t>
            </a:r>
          </a:p>
        </p:txBody>
      </p:sp>
      <p:pic>
        <p:nvPicPr>
          <p:cNvPr id="65539" name="Picture 5" descr="行政院秘書處首長請假用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468313" y="2420938"/>
            <a:ext cx="8424862" cy="19446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200" u="sng">
                <a:solidFill>
                  <a:srgbClr val="0000FF"/>
                </a:solidFill>
              </a:rPr>
              <a:t>公文用印，係以該公文之</a:t>
            </a:r>
            <a:r>
              <a:rPr lang="zh-TW" altLang="en-US" sz="3500" u="sng">
                <a:solidFill>
                  <a:srgbClr val="FF0000"/>
                </a:solidFill>
              </a:rPr>
              <a:t>發文當日</a:t>
            </a:r>
            <a:r>
              <a:rPr lang="zh-TW" altLang="en-US" sz="3200" u="sng">
                <a:solidFill>
                  <a:srgbClr val="0000FF"/>
                </a:solidFill>
              </a:rPr>
              <a:t>，</a:t>
            </a:r>
            <a:r>
              <a:rPr lang="zh-TW" altLang="en-US" sz="3500" u="sng">
                <a:solidFill>
                  <a:srgbClr val="FF0000"/>
                </a:solidFill>
              </a:rPr>
              <a:t>首長</a:t>
            </a:r>
          </a:p>
          <a:p>
            <a:r>
              <a:rPr lang="zh-TW" altLang="en-US" sz="3500" u="sng">
                <a:solidFill>
                  <a:srgbClr val="FF0000"/>
                </a:solidFill>
              </a:rPr>
              <a:t>在勤與否</a:t>
            </a:r>
            <a:r>
              <a:rPr lang="zh-TW" altLang="en-US" sz="3200" u="sng">
                <a:solidFill>
                  <a:srgbClr val="0000CC"/>
                </a:solidFill>
              </a:rPr>
              <a:t>為依據</a:t>
            </a:r>
            <a:r>
              <a:rPr lang="zh-TW" altLang="en-US" sz="3200" u="sng">
                <a:solidFill>
                  <a:srgbClr val="0000FF"/>
                </a:solidFill>
              </a:rPr>
              <a:t>來判斷應蓋用首長簽字章或</a:t>
            </a:r>
          </a:p>
          <a:p>
            <a:r>
              <a:rPr lang="zh-TW" altLang="en-US" sz="3200" u="sng">
                <a:solidFill>
                  <a:srgbClr val="0000FF"/>
                </a:solidFill>
              </a:rPr>
              <a:t>代行章，與公文係由首長或代理人</a:t>
            </a:r>
            <a:r>
              <a:rPr lang="zh-TW" altLang="en-US" sz="3500" u="sng">
                <a:solidFill>
                  <a:srgbClr val="FF0000"/>
                </a:solidFill>
              </a:rPr>
              <a:t>核決無關</a:t>
            </a:r>
            <a:r>
              <a:rPr lang="zh-TW" altLang="en-US" sz="3200" u="sng">
                <a:solidFill>
                  <a:srgbClr val="0000FF"/>
                </a:solidFill>
              </a:rPr>
              <a:t>。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860425" y="5062538"/>
            <a:ext cx="7561263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200" u="sng">
                <a:solidFill>
                  <a:srgbClr val="0000FF"/>
                </a:solidFill>
              </a:rPr>
              <a:t>首長請假時，授權各層主管核判之公文，</a:t>
            </a:r>
          </a:p>
          <a:p>
            <a:r>
              <a:rPr lang="zh-TW" altLang="en-US" sz="3200" u="sng">
                <a:solidFill>
                  <a:srgbClr val="0000FF"/>
                </a:solidFill>
              </a:rPr>
              <a:t>仍應蓋用「</a:t>
            </a:r>
            <a:r>
              <a:rPr lang="zh-TW" altLang="en-US" sz="3500" u="sng">
                <a:solidFill>
                  <a:srgbClr val="FF0000"/>
                </a:solidFill>
              </a:rPr>
              <a:t>首長代理人</a:t>
            </a:r>
            <a:r>
              <a:rPr lang="zh-TW" altLang="en-US" sz="3200" u="sng">
                <a:solidFill>
                  <a:srgbClr val="0000FF"/>
                </a:solidFill>
              </a:rPr>
              <a:t>」附署之代行章。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0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260350"/>
            <a:ext cx="6192837" cy="102076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蓋用印信應注意事項</a:t>
            </a:r>
            <a:endParaRPr lang="en-US" altLang="zh-TW" sz="50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450" y="1628775"/>
            <a:ext cx="8748713" cy="49688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承上四十、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九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不辦文稿之文件，如需蓋用印信時，應先由申請人填具</a:t>
            </a:r>
            <a:r>
              <a:rPr lang="zh-TW" altLang="en-US" sz="3500" b="1" smtClean="0"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蓋用印信申請表</a:t>
            </a:r>
            <a:r>
              <a:rPr lang="zh-TW" altLang="en-US" sz="3500" b="1" smtClean="0">
                <a:ea typeface="標楷體" panose="03000509000000000000" pitchFamily="65" charset="-120"/>
              </a:rPr>
              <a:t>」，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ea typeface="標楷體" panose="03000509000000000000" pitchFamily="65" charset="-120"/>
              </a:rPr>
              <a:t>，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陳奉核定</a:t>
            </a:r>
            <a:r>
              <a:rPr lang="zh-TW" altLang="en-US" sz="3500" b="1" smtClean="0">
                <a:ea typeface="標楷體" panose="03000509000000000000" pitchFamily="65" charset="-120"/>
              </a:rPr>
              <a:t>後，始予蓋用印信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(P.31)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契約書用印時，宜加蓋於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契約金額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之上，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以防用印後遭塗改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8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8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0025" y="-57150"/>
            <a:ext cx="8027988" cy="862013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教育部蓋用印信申請表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757363"/>
            <a:ext cx="8496300" cy="52578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7588" name="Picture 5" descr="201404221414569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692150"/>
            <a:ext cx="10153651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92238" y="419100"/>
            <a:ext cx="6524625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封發公文相關規定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1450" y="1557338"/>
            <a:ext cx="8748713" cy="5300662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「文書處理手冊」陸、發文處理四十二、封發應注意事項如下：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凡體積較大數量過多之附件需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另寄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者，應在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公文附件項下註明附件另寄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，並應在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附件封面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書明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某字號之附件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，該公文及附件應同時付郵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(P.32)</a:t>
            </a:r>
            <a:r>
              <a:rPr lang="zh-TW" altLang="en-US" sz="26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同上點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六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人事命令、證件、有價證券、訴願文件及機密件等均應以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掛號郵件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寄發。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(P.33)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62063" y="404813"/>
            <a:ext cx="5473700" cy="862012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繕發公文相關規定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5425" y="1728788"/>
            <a:ext cx="8532813" cy="465137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「文書處理手冊」柒、文書簡化四十六、文書處理採用簡便或定型化方式應注意事項如下：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凡發往甲機關之文稿已經發出</a:t>
            </a:r>
            <a:r>
              <a:rPr lang="zh-TW" altLang="en-US" sz="3500" b="1" smtClean="0">
                <a:ea typeface="標楷體" panose="03000509000000000000" pitchFamily="65" charset="-120"/>
              </a:rPr>
              <a:t>，又須以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同樣文稿</a:t>
            </a:r>
            <a:r>
              <a:rPr lang="zh-TW" altLang="en-US" sz="3500" b="1" smtClean="0">
                <a:ea typeface="標楷體" panose="03000509000000000000" pitchFamily="65" charset="-120"/>
              </a:rPr>
              <a:t>發往乙機關時，應將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原案調出，加簽說明，擬照發乙機關，經陳奉核可</a:t>
            </a:r>
            <a:r>
              <a:rPr lang="zh-TW" altLang="en-US" sz="3500" b="1" smtClean="0">
                <a:ea typeface="標楷體" panose="03000509000000000000" pitchFamily="65" charset="-120"/>
              </a:rPr>
              <a:t>後，即送請文書單位繕發，不必重行辦稿。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(P.35)</a:t>
            </a:r>
            <a:r>
              <a:rPr lang="zh-TW" altLang="en-US" sz="26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3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47713" y="419100"/>
            <a:ext cx="7199312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繕發公文相關規定</a:t>
            </a:r>
            <a:r>
              <a:rPr lang="en-US" altLang="zh-TW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79375" y="1922463"/>
            <a:ext cx="9396413" cy="42735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符合前頁擬照發之公文由承辦單位於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原稿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填列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新增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之發文單位後，應加蓋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承辦人職名章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，並加註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公文送發日期時間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繕發上開公文時，應將新檔案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覆蓋原始檔案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，以使紙本原稿於電子檔案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內容一致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該件公文之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發文日期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應與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原公文日期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相同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419100"/>
            <a:ext cx="7380288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公文附件欄說明相關規定</a:t>
            </a:r>
            <a:endParaRPr lang="en-US" altLang="zh-TW" sz="50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628775"/>
            <a:ext cx="8569325" cy="55451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「文書處理手冊」柒、文書簡化四十八、文書有分行之必要者儘量使用副本，避免重複辦稿。使用副本應注意事項如下：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附件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以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正本為限</a:t>
            </a:r>
            <a:r>
              <a:rPr lang="zh-TW" altLang="en-US" sz="3800" b="1" smtClean="0">
                <a:ea typeface="標楷體" panose="03000509000000000000" pitchFamily="65" charset="-120"/>
              </a:rPr>
              <a:t>，</a:t>
            </a:r>
            <a:r>
              <a:rPr lang="zh-TW" altLang="en-US" sz="3500" b="1" smtClean="0">
                <a:ea typeface="標楷體" panose="03000509000000000000" pitchFamily="65" charset="-120"/>
              </a:rPr>
              <a:t>如需附送副本收受機關或單位，應在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副本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」項內之機關或單位名稱右側註明「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含附件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」或</a:t>
            </a:r>
            <a:r>
              <a:rPr lang="zh-TW" altLang="en-US" sz="3500" b="1" smtClean="0">
                <a:ea typeface="標楷體" panose="03000509000000000000" pitchFamily="65" charset="-120"/>
              </a:rPr>
              <a:t> 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zh-TW" altLang="en-US" b="1" smtClean="0">
                <a:solidFill>
                  <a:srgbClr val="FF3300"/>
                </a:solidFill>
              </a:rPr>
              <a:t>○○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500" b="1" smtClean="0">
                <a:ea typeface="標楷體" panose="03000509000000000000" pitchFamily="65" charset="-120"/>
              </a:rPr>
              <a:t> 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(P.37)</a:t>
            </a:r>
            <a:r>
              <a:rPr lang="zh-TW" altLang="en-US" sz="26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附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788988"/>
            <a:ext cx="9648826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 anchor="ctr"/>
          <a:lstStyle/>
          <a:p>
            <a:pPr algn="ctr" eaLnBrk="1" hangingPunct="1"/>
            <a:r>
              <a:rPr lang="zh-TW" altLang="en-US" sz="4300" u="sng" smtClean="0">
                <a:solidFill>
                  <a:srgbClr val="FF6600"/>
                </a:solidFill>
                <a:ea typeface="標楷體" panose="03000509000000000000" pitchFamily="65" charset="-120"/>
              </a:rPr>
              <a:t>公文附件欄說明錯誤</a:t>
            </a:r>
          </a:p>
        </p:txBody>
      </p:sp>
      <p:sp>
        <p:nvSpPr>
          <p:cNvPr id="183303" name="Oval 7"/>
          <p:cNvSpPr>
            <a:spLocks noChangeArrowheads="1"/>
          </p:cNvSpPr>
          <p:nvPr/>
        </p:nvSpPr>
        <p:spPr bwMode="auto">
          <a:xfrm>
            <a:off x="827088" y="836613"/>
            <a:ext cx="863600" cy="503237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4137" name="AutoShape 41"/>
          <p:cNvSpPr>
            <a:spLocks noChangeArrowheads="1"/>
          </p:cNvSpPr>
          <p:nvPr/>
        </p:nvSpPr>
        <p:spPr bwMode="auto">
          <a:xfrm>
            <a:off x="484188" y="4551363"/>
            <a:ext cx="8137525" cy="1916112"/>
          </a:xfrm>
          <a:prstGeom prst="flowChartAlternateProcess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正確書寫方式：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仍應於附件欄註明附件名稱及份數</a:t>
            </a: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827088" y="2636838"/>
            <a:ext cx="1368425" cy="3603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720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7705725" cy="1693863"/>
          </a:xfrm>
          <a:prstGeom prst="rect">
            <a:avLst/>
          </a:prstGeom>
          <a:noFill/>
          <a:ln w="11430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7"/>
          <p:cNvSpPr>
            <a:spLocks noChangeArrowheads="1"/>
          </p:cNvSpPr>
          <p:nvPr/>
        </p:nvSpPr>
        <p:spPr bwMode="auto">
          <a:xfrm>
            <a:off x="539750" y="2492375"/>
            <a:ext cx="3384550" cy="6635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pic>
        <p:nvPicPr>
          <p:cNvPr id="172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908050"/>
            <a:ext cx="2667000" cy="1362075"/>
          </a:xfrm>
          <a:prstGeom prst="rect">
            <a:avLst/>
          </a:prstGeom>
          <a:noFill/>
          <a:ln w="11430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4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0900"/>
            <a:ext cx="8642350" cy="3887788"/>
          </a:xfrm>
          <a:prstGeom prst="rect">
            <a:avLst/>
          </a:prstGeom>
          <a:noFill/>
          <a:ln w="1143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85725" y="996950"/>
            <a:ext cx="1042988" cy="10795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2527300" y="839788"/>
            <a:ext cx="1511300" cy="12954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967163" y="3171825"/>
            <a:ext cx="1511300" cy="12954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7150" y="2135188"/>
            <a:ext cx="1042988" cy="10795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2" decel="1000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92" decel="100000"/>
                                        <p:tgtEl>
                                          <p:spTgt spid="1720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92" fill="hold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2" decel="1000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92" decel="100000"/>
                                        <p:tgtEl>
                                          <p:spTgt spid="1720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92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92" fill="hold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2" decel="1000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92" decel="100000"/>
                                        <p:tgtEl>
                                          <p:spTgt spid="1720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192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92" fill="hold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3" grpId="0" animBg="1"/>
      <p:bldP spid="183303" grpId="1" animBg="1"/>
      <p:bldP spid="4137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393700" y="1990725"/>
            <a:ext cx="8281988" cy="4144963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行政院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74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〈74〉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組一字第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081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號書函「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」之定義：係以具有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獨立編制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」、「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獨立預算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」、「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依法設置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」、「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對外行文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等四項標準。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84213" y="436563"/>
            <a:ext cx="6983412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  <a:latin typeface="標楷體" panose="03000509000000000000" pitchFamily="65" charset="-120"/>
              </a:rPr>
              <a:t>前 言</a:t>
            </a:r>
            <a:r>
              <a:rPr lang="zh-TW" altLang="en-US" sz="5500">
                <a:solidFill>
                  <a:schemeClr val="tx2"/>
                </a:solidFill>
              </a:rPr>
              <a:t>－機關之定義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92100" y="2249488"/>
            <a:ext cx="9436100" cy="143986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機關印信套印報備相關規定</a:t>
            </a:r>
            <a:endParaRPr lang="en-US" altLang="zh-TW" sz="5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481013"/>
            <a:ext cx="7392988" cy="862012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機關印信套印報備之依據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643063"/>
            <a:ext cx="8675688" cy="560228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印信製發啟用管理換發及廢舊印信繳銷辦法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條：各機關、學校及事業機構基於業務需要，須將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印信拓模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縮小製模套印於文件者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，應經該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機關首長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核准，並依第五條之規定拓模二份向印信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原製發機關報備</a:t>
            </a:r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25450"/>
            <a:ext cx="7921625" cy="862013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機關印信套印應檢附之資料</a:t>
            </a:r>
            <a:endParaRPr lang="en-US" altLang="zh-TW" sz="50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716088"/>
            <a:ext cx="8634413" cy="50847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檢具「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印信套印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縮小套印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啟用報備表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500" b="1" smtClean="0">
                <a:ea typeface="標楷體" panose="03000509000000000000" pitchFamily="65" charset="-120"/>
              </a:rPr>
              <a:t>、套印印信之文件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彩色影本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，於印信套印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啟用日期之後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，陳報教育部辦理印信套印報備事宜。</a:t>
            </a: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若套印之文件為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件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以上者，加填「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印信套印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縮小套印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2550" y="425450"/>
            <a:ext cx="8243888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機關印信套印應檢附之資料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續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5150" y="1681163"/>
            <a:ext cx="8137525" cy="497046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承上頁陳報之文件份數及對象如下</a:t>
            </a:r>
            <a:r>
              <a:rPr lang="zh-TW" altLang="en-US" b="1" smtClean="0"/>
              <a:t>：</a:t>
            </a: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本部所屬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專科以上學校各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專科以上學校各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，陳報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印信套印啟用報備表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836613"/>
            <a:ext cx="10153651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80975" y="-387350"/>
            <a:ext cx="8316913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印信套印啟用報備表填寫要領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2555875" y="1125538"/>
            <a:ext cx="2087563" cy="5746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5867400" y="1412875"/>
            <a:ext cx="3097213" cy="6477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555875" y="1844675"/>
            <a:ext cx="2374900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學校全銜</a:t>
            </a:r>
            <a:endParaRPr lang="zh-TW" altLang="en-US" sz="400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700338" y="2205038"/>
            <a:ext cx="6192837" cy="79216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日期、文號與發文公文相同</a:t>
            </a: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395288" y="1743075"/>
            <a:ext cx="3455987" cy="9350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468313" y="2924175"/>
            <a:ext cx="6264275" cy="22336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印信質料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：銅質</a:t>
            </a:r>
          </a:p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印信種類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：簡級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乙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323850" y="2492375"/>
            <a:ext cx="3887788" cy="10810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25425" y="3886200"/>
            <a:ext cx="8820150" cy="30972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製發機關：印信上所刻「監製」機關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本部所屬機關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、公立專科以上學校：總統府；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私立專科以上學校：教育部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製發日期：印信上所刻「製發」之年月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3.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製發文號：印信上所刻「文號」，如：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  復字</a:t>
            </a:r>
            <a:r>
              <a:rPr lang="zh-TW" altLang="en-US" sz="3000" u="sng">
                <a:solidFill>
                  <a:srgbClr val="0000CC"/>
                </a:solidFill>
                <a:latin typeface="標楷體" panose="03000509000000000000" pitchFamily="65" charset="-120"/>
              </a:rPr>
              <a:t>第○○○○號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779838" y="1773238"/>
            <a:ext cx="5111750" cy="12239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225425" y="3419475"/>
            <a:ext cx="8820150" cy="22939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500" u="sng">
                <a:solidFill>
                  <a:srgbClr val="0000FF"/>
                </a:solidFill>
              </a:rPr>
              <a:t>「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轉發機關、日期、文號</a:t>
            </a:r>
            <a:r>
              <a:rPr lang="zh-TW" altLang="en-US" sz="3500" u="sng">
                <a:solidFill>
                  <a:srgbClr val="0000FF"/>
                </a:solidFill>
              </a:rPr>
              <a:t>」填寫內容如下</a:t>
            </a:r>
            <a:endParaRPr lang="zh-TW" altLang="en-US" sz="3500" u="sng">
              <a:solidFill>
                <a:srgbClr val="0000FF"/>
              </a:solidFill>
              <a:latin typeface="標楷體" panose="03000509000000000000" pitchFamily="65" charset="-120"/>
            </a:endParaRPr>
          </a:p>
          <a:p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本部所屬機關</a:t>
            </a:r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、公立專科以上學校：</a:t>
            </a:r>
          </a:p>
          <a:p>
            <a:r>
              <a:rPr lang="zh-TW" altLang="en-US" sz="3500">
                <a:solidFill>
                  <a:srgbClr val="0000CC"/>
                </a:solidFill>
                <a:latin typeface="標楷體" panose="03000509000000000000" pitchFamily="65" charset="-120"/>
              </a:rPr>
              <a:t>  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行政院函</a:t>
            </a:r>
            <a:endParaRPr lang="en-US" altLang="zh-TW" sz="3500" u="sng">
              <a:solidFill>
                <a:srgbClr val="0000CC"/>
              </a:solidFill>
              <a:latin typeface="標楷體" panose="03000509000000000000" pitchFamily="65" charset="-120"/>
            </a:endParaRPr>
          </a:p>
          <a:p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私立專科以上學校： 教育部函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924300" y="2865438"/>
            <a:ext cx="4319588" cy="7207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225425" y="3886200"/>
            <a:ext cx="8675688" cy="21605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500" u="sng">
                <a:solidFill>
                  <a:srgbClr val="0000FF"/>
                </a:solidFill>
              </a:rPr>
              <a:t>啟用日期：套印文件上之日期</a:t>
            </a:r>
            <a:endParaRPr lang="en-US" altLang="zh-TW" sz="3500" u="sng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若有多個文件，應分別列出，排列如下：</a:t>
            </a:r>
          </a:p>
          <a:p>
            <a:pPr eaLnBrk="1" hangingPunct="1"/>
            <a:r>
              <a:rPr lang="en-US" altLang="zh-TW" sz="3500">
                <a:solidFill>
                  <a:srgbClr val="0000FF"/>
                </a:solidFill>
                <a:latin typeface="標楷體" panose="03000509000000000000" pitchFamily="65" charset="-120"/>
              </a:rPr>
              <a:t>  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103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年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6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月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3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日、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5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日</a:t>
            </a:r>
          </a:p>
          <a:p>
            <a:pPr eaLnBrk="1" hangingPunct="1"/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  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103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年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7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月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日、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5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日、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12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日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258888" y="3429000"/>
            <a:ext cx="3168650" cy="863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875" y="4662488"/>
            <a:ext cx="889317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印信全文：製發之</a:t>
            </a:r>
            <a:r>
              <a:rPr lang="zh-TW" altLang="en-US" sz="4000" u="sng">
                <a:solidFill>
                  <a:srgbClr val="0000CC"/>
                </a:solidFill>
              </a:rPr>
              <a:t>「印」上所刻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之全文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23850" y="5730875"/>
            <a:ext cx="8135938" cy="10810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175" y="4246563"/>
            <a:ext cx="943133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承辦單位主管、機關首長：蓋</a:t>
            </a:r>
            <a:r>
              <a:rPr lang="zh-TW" altLang="zh-TW" sz="4000" u="sng">
                <a:solidFill>
                  <a:srgbClr val="0000CC"/>
                </a:solidFill>
              </a:rPr>
              <a:t>「</a:t>
            </a:r>
            <a:r>
              <a:rPr lang="zh-TW" altLang="en-US" sz="4000" u="sng">
                <a:solidFill>
                  <a:srgbClr val="0000FF"/>
                </a:solidFill>
              </a:rPr>
              <a:t>職名章</a:t>
            </a:r>
            <a:r>
              <a:rPr lang="zh-TW" altLang="zh-TW" sz="4000" u="sng">
                <a:solidFill>
                  <a:srgbClr val="0000CC"/>
                </a:solidFill>
              </a:rPr>
              <a:t>」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0" descr="套印清冊含內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765175"/>
            <a:ext cx="997426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09538" y="-515938"/>
            <a:ext cx="8497888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印信套印清冊填寫要領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含內文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3059113" y="1311275"/>
            <a:ext cx="936625" cy="388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3203575" y="1512888"/>
            <a:ext cx="5256213" cy="3587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484438" y="1916113"/>
            <a:ext cx="255587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學校全銜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555875" y="2060575"/>
            <a:ext cx="637222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與公文發文日期、文號相同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250825" y="1700213"/>
            <a:ext cx="2520950" cy="10080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250825" y="2997200"/>
            <a:ext cx="255587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書狀全稱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2339975" y="1728788"/>
            <a:ext cx="4103688" cy="10525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419475" y="2924175"/>
            <a:ext cx="23764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書狀內文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6443663" y="1773238"/>
            <a:ext cx="1655762" cy="863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6156325" y="2924175"/>
            <a:ext cx="23764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書狀日期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1" descr="證書樣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93725"/>
            <a:ext cx="97202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23825" y="-515938"/>
            <a:ext cx="8929688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含內文之證書樣本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以教育部為例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1979613" y="1485900"/>
            <a:ext cx="6696075" cy="18002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1763713" y="3068638"/>
            <a:ext cx="6840537" cy="11525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3924300" y="3500438"/>
            <a:ext cx="2555875" cy="7191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書狀全稱</a:t>
            </a: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3779838" y="5446713"/>
            <a:ext cx="4824412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3779838" y="3284538"/>
            <a:ext cx="2376487" cy="7191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書狀內文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5076825" y="6053138"/>
            <a:ext cx="2376488" cy="57626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書狀日期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pic>
        <p:nvPicPr>
          <p:cNvPr id="13927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640763" cy="2736850"/>
          </a:xfrm>
          <a:prstGeom prst="rect">
            <a:avLst/>
          </a:prstGeom>
          <a:noFill/>
          <a:ln w="1143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7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8607425" cy="2492375"/>
          </a:xfrm>
          <a:prstGeom prst="rect">
            <a:avLst/>
          </a:prstGeom>
          <a:noFill/>
          <a:ln w="1143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2" decel="100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2" decel="100000"/>
                                        <p:tgtEl>
                                          <p:spTgt spid="1392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2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2" decel="100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92" decel="100000"/>
                                        <p:tgtEl>
                                          <p:spTgt spid="1392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192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192" fill="hold"/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1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4" dur="5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7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0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2" grpId="0" animBg="1"/>
      <p:bldP spid="99342" grpId="0" animBg="1"/>
      <p:bldP spid="99342" grpId="1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11" descr="套印清冊無內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765175"/>
            <a:ext cx="9648826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09538" y="-515938"/>
            <a:ext cx="8497888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印信套印清冊填寫要領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無內文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511175" y="1714500"/>
            <a:ext cx="2016125" cy="10080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2555875" y="1700213"/>
            <a:ext cx="3600450" cy="10525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50825" y="2997200"/>
            <a:ext cx="255587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書狀全稱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3419475" y="2924175"/>
            <a:ext cx="23764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書狀內文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6443663" y="1773238"/>
            <a:ext cx="1655762" cy="863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6156325" y="2924175"/>
            <a:ext cx="23764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書狀日期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3146425" y="1311275"/>
            <a:ext cx="936625" cy="388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2484438" y="1916113"/>
            <a:ext cx="255587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學校全銜</a:t>
            </a: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3203575" y="1512888"/>
            <a:ext cx="5256213" cy="3587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555875" y="2060575"/>
            <a:ext cx="6372225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與公文發文日期、文號相同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11" descr="內無空白獎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39641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09538" y="-515938"/>
            <a:ext cx="8497888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41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內文空白之獎狀樣本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以教育部為例</a:t>
            </a:r>
            <a:r>
              <a:rPr lang="en-US" altLang="zh-TW" sz="3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7775" y="1973263"/>
            <a:ext cx="7397750" cy="43751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申請留用原印信暨</a:t>
            </a:r>
            <a:b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換發新信印相關規定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163" y="1657350"/>
            <a:ext cx="8320087" cy="5516563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400" b="1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最高行政法院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94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月份庭長法官聯席會議決議：行政程序法第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項第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條規定：「本法所稱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行政機關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，係指代表國家、地方自治團體或其他行政主體表示意思，從事公共事務，具有單獨法定地位之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。」依此規定，行政機關乃國家</a:t>
            </a:r>
            <a:r>
              <a:rPr lang="en-US" altLang="zh-TW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所設置，得代表各行政主體為意思之組織。所謂「組織」，需有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單獨法定地位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，固以具備</a:t>
            </a:r>
            <a:r>
              <a:rPr lang="zh-TW" altLang="en-US" sz="37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獨立之人員編制及預算</a:t>
            </a:r>
            <a:r>
              <a:rPr lang="zh-TW" altLang="en-US" sz="34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為原則。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239713" y="349250"/>
            <a:ext cx="7777162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  <a:latin typeface="標楷體" panose="03000509000000000000" pitchFamily="65" charset="-120"/>
              </a:rPr>
              <a:t>前 言</a:t>
            </a:r>
            <a:r>
              <a:rPr lang="zh-TW" altLang="en-US" sz="5500">
                <a:solidFill>
                  <a:schemeClr val="tx2"/>
                </a:solidFill>
              </a:rPr>
              <a:t>－機關之定義</a:t>
            </a:r>
            <a:r>
              <a:rPr lang="en-US" altLang="zh-TW" sz="5500">
                <a:solidFill>
                  <a:schemeClr val="tx2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5500">
                <a:solidFill>
                  <a:schemeClr val="tx2"/>
                </a:solidFill>
                <a:latin typeface="標楷體" panose="03000509000000000000" pitchFamily="65" charset="-120"/>
              </a:rPr>
              <a:t>續</a:t>
            </a:r>
            <a:r>
              <a:rPr lang="en-US" altLang="zh-TW" sz="5500">
                <a:solidFill>
                  <a:schemeClr val="tx2"/>
                </a:solidFill>
                <a:latin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7175" y="1473200"/>
            <a:ext cx="8689975" cy="43751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申請留用原印信相關規定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-71438" y="354013"/>
            <a:ext cx="8243888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所屬機關</a:t>
            </a:r>
            <a:r>
              <a:rPr lang="en-US" altLang="zh-TW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印信之製發機關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印信條例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項：中央及地方機關之印信，其首長為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薦任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以上者，由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製發；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同條第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項：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永久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性機關發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，臨時性或特殊性機關發關防。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2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354013"/>
            <a:ext cx="8461375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各級學校印信之製發機關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0050" y="1544638"/>
            <a:ext cx="8404225" cy="5829300"/>
          </a:xfrm>
        </p:spPr>
        <p:txBody>
          <a:bodyPr/>
          <a:lstStyle/>
          <a:p>
            <a:pPr eaLnBrk="1" hangingPunct="1">
              <a:lnSpc>
                <a:spcPct val="10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印信條例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項：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公立專科以上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學校，及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印信，由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製發；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國立中等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學校印信，由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製發。</a:t>
            </a:r>
          </a:p>
          <a:p>
            <a:pPr eaLnBrk="1" hangingPunct="1">
              <a:lnSpc>
                <a:spcPct val="10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承上條第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項：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私立專科以上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學校，及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印信，由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製發，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05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國立中等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學校及國立大學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附設實驗小學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陳報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教育部國民及學前教育署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層轉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製發。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9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9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9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25413" y="354013"/>
            <a:ext cx="8456613" cy="862012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學校更名申請留用原印信之依據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913" y="1657350"/>
            <a:ext cx="8359775" cy="544353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印信製發啟用管理換發及廢舊印信繳銷辦法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條：一、因裁撤、歸併、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變更名稱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而繳銷，應於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生效日起一個月內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為之。但基於業務特殊需要，有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暫時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借用或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留用原印信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之必要，未能於前項規定之期限內繳銷者，應說明具體理由，專案層請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原製發機關核准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-96838" y="354013"/>
            <a:ext cx="8140701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申請留用原印信應注意之事項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539875"/>
            <a:ext cx="8964613" cy="511175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接獲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核准更名之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核定函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後即可辦理。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自學校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核准更名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生效日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起，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原有校名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之印信即為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印信，除經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報准留用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，並於原有印信加蓋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借印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外，不得再使用</a:t>
            </a:r>
            <a:r>
              <a:rPr lang="zh-TW" altLang="en-US" sz="3500" b="1" smtClean="0">
                <a:ea typeface="標楷體" panose="03000509000000000000" pitchFamily="65" charset="-120"/>
              </a:rPr>
              <a:t>，應予繳銷</a:t>
            </a:r>
            <a:r>
              <a:rPr lang="zh-TW" altLang="en-US" sz="3500" b="1" smtClean="0">
                <a:solidFill>
                  <a:srgbClr val="11071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若更名生效日後仍有未申請留用者，應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立即補正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申請程序。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申請對象應將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附設之所有學校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一併辦理。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5413" y="354013"/>
            <a:ext cx="8456613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留用、借用原印信之名詞解釋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2938" y="1844675"/>
            <a:ext cx="7961312" cy="460851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用：留下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原有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印信，用印後加蓋「借印」 ，如前簡報資料之淡江大學。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借用其他機關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印信，用印後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加蓋「借印」，如：教育部國民及學  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前教育署。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-82550" y="354013"/>
            <a:ext cx="8243888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申請留用原印信應檢附之資料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3025" y="1585913"/>
            <a:ext cx="9217025" cy="5472112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專科以上學校檢具「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教育部公立專科以上學校留用原印信清冊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若為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以上者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ea typeface="標楷體" panose="03000509000000000000" pitchFamily="65" charset="-120"/>
              </a:rPr>
              <a:t>、核定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更名日期核准函</a:t>
            </a:r>
            <a:r>
              <a:rPr lang="zh-TW" altLang="en-US" sz="3500" b="1" smtClean="0">
                <a:ea typeface="標楷體" panose="03000509000000000000" pitchFamily="65" charset="-120"/>
              </a:rPr>
              <a:t>影本各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專科以上學校檢具「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立專科以上學校留用原印信清冊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 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若為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以上者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500" b="1" smtClean="0">
                <a:ea typeface="標楷體" panose="03000509000000000000" pitchFamily="65" charset="-120"/>
              </a:rPr>
              <a:t>、核定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更名日期核准函</a:t>
            </a:r>
            <a:r>
              <a:rPr lang="zh-TW" altLang="en-US" sz="3500" b="1" smtClean="0">
                <a:ea typeface="標楷體" panose="03000509000000000000" pitchFamily="65" charset="-120"/>
              </a:rPr>
              <a:t>影本各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陳報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辦理申請留用事宜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電子公文交換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方式發文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16" descr="公立專科以上學校留用原印信清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09538" y="-611188"/>
            <a:ext cx="8569326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3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教育部公立專科以上學校留用原印信清冊</a:t>
            </a:r>
            <a:endParaRPr lang="en-US" altLang="zh-TW" sz="35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939800" y="1576388"/>
            <a:ext cx="2087563" cy="3889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3203575" y="1592263"/>
            <a:ext cx="2447925" cy="3587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468313" y="2565400"/>
            <a:ext cx="3960812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更名後學校全銜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651125" y="2708275"/>
            <a:ext cx="3817938" cy="12969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原學校校名印信</a:t>
            </a:r>
            <a:endParaRPr lang="zh-TW" altLang="en-US" sz="4000" u="sng">
              <a:solidFill>
                <a:srgbClr val="0000CC"/>
              </a:solidFill>
            </a:endParaRP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5843588" y="1550988"/>
            <a:ext cx="720725" cy="504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473700" y="2708275"/>
            <a:ext cx="1366838" cy="12255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印或</a:t>
            </a:r>
          </a:p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職章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6619875" y="1487488"/>
            <a:ext cx="1152525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337175" y="2636838"/>
            <a:ext cx="3816350" cy="12969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核定更名之日起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7964488" y="1495425"/>
            <a:ext cx="792162" cy="5762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6935788" y="2643188"/>
            <a:ext cx="2505075" cy="21605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留用至新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印信頒發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啟用日止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15" descr="私立專科以上學校留用原印信清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685338" cy="72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09538" y="-611188"/>
            <a:ext cx="8569326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zh-TW" altLang="en-US" sz="42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私立專科以上學校留用原印信清冊</a:t>
            </a:r>
            <a:endParaRPr lang="en-US" altLang="zh-TW" sz="42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939800" y="1528763"/>
            <a:ext cx="2087563" cy="3889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3203575" y="1560513"/>
            <a:ext cx="2447925" cy="3587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468313" y="2565400"/>
            <a:ext cx="3960812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更名後學校全銜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651125" y="2708275"/>
            <a:ext cx="3817938" cy="12969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原學校校名印信</a:t>
            </a:r>
            <a:endParaRPr lang="zh-TW" altLang="en-US" sz="4000" u="sng">
              <a:solidFill>
                <a:srgbClr val="0000CC"/>
              </a:solidFill>
            </a:endParaRP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5811838" y="1503363"/>
            <a:ext cx="720725" cy="504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5473700" y="2708275"/>
            <a:ext cx="1366838" cy="122555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印或</a:t>
            </a:r>
          </a:p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職章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6619875" y="1439863"/>
            <a:ext cx="1152525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337175" y="2636838"/>
            <a:ext cx="3816350" cy="12969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核定更名之日起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8043863" y="1463675"/>
            <a:ext cx="792162" cy="5762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6935788" y="2643188"/>
            <a:ext cx="2208212" cy="21605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留用至新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印信頒發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啟用日止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7175" y="1012825"/>
            <a:ext cx="8689975" cy="43751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申請換發新印信相關規定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328613" y="1671638"/>
            <a:ext cx="8316912" cy="5300662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文書處理手冊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」壹、總述：十二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前段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、各層決定之案件，其對外行文所用</a:t>
            </a:r>
          </a:p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名義，應分別規定。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凡性質以用本機關為宜者，雖可授權第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層或第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層決定，仍以機關名義行文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 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(P.3)</a:t>
            </a:r>
          </a:p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95288" y="433388"/>
            <a:ext cx="7489825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  <a:latin typeface="標楷體" panose="03000509000000000000" pitchFamily="65" charset="-120"/>
              </a:rPr>
              <a:t>前 言</a:t>
            </a:r>
            <a:r>
              <a:rPr lang="zh-TW" altLang="en-US" sz="5300">
                <a:solidFill>
                  <a:schemeClr val="tx2"/>
                </a:solidFill>
              </a:rPr>
              <a:t>－對外行文之名義</a:t>
            </a:r>
            <a:endParaRPr lang="zh-TW" altLang="en-US" sz="5300">
              <a:solidFill>
                <a:schemeClr val="tx2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7000" y="333375"/>
            <a:ext cx="8388350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學校因更名申請換發印信之依據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6563" y="1903413"/>
            <a:ext cx="8066087" cy="471963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印信製發啟用管理換發及廢舊印信繳銷辦法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條：各機關</a:t>
            </a:r>
            <a:r>
              <a:rPr lang="zh-TW" altLang="en-US" sz="3500" b="1" smtClean="0">
                <a:ea typeface="標楷體" panose="03000509000000000000" pitchFamily="65" charset="-120"/>
              </a:rPr>
              <a:t>、學校及事業機構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需用印信</a:t>
            </a:r>
            <a:r>
              <a:rPr lang="zh-TW" altLang="en-US" sz="3500" b="1" smtClean="0">
                <a:ea typeface="標楷體" panose="03000509000000000000" pitchFamily="65" charset="-120"/>
              </a:rPr>
              <a:t>時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，應填具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請製發印信申請表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，依照印信條例有關規定向製發機關申請製發，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82588"/>
            <a:ext cx="7650163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製發、換發印信之名詞解釋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1463" y="1816100"/>
            <a:ext cx="8604250" cy="50419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發：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成立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尚未曾領取印信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之機關</a:t>
            </a:r>
            <a:r>
              <a:rPr lang="zh-TW" altLang="en-US" sz="3500" b="1" smtClean="0">
                <a:ea typeface="標楷體" panose="03000509000000000000" pitchFamily="65" charset="-120"/>
              </a:rPr>
              <a:t>、 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ea typeface="標楷體" panose="03000509000000000000" pitchFamily="65" charset="-120"/>
              </a:rPr>
              <a:t>              學校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，如教育部國民及學前教育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署。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發：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已領取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印信</a:t>
            </a:r>
            <a:r>
              <a:rPr lang="zh-TW" altLang="en-US" b="1" smtClean="0"/>
              <a:t>，</a:t>
            </a:r>
            <a:r>
              <a:rPr lang="zh-TW" altLang="en-US" sz="3500" b="1" smtClean="0">
                <a:ea typeface="標楷體" panose="03000509000000000000" pitchFamily="65" charset="-120"/>
              </a:rPr>
              <a:t>惟因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改制、更名</a:t>
            </a:r>
            <a:r>
              <a:rPr lang="zh-TW" altLang="en-US" sz="3500" b="1" smtClean="0">
                <a:ea typeface="標楷體" panose="03000509000000000000" pitchFamily="65" charset="-120"/>
              </a:rPr>
              <a:t>而 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ea typeface="標楷體" panose="03000509000000000000" pitchFamily="65" charset="-120"/>
              </a:rPr>
              <a:t>              需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重新刻製</a:t>
            </a:r>
            <a:r>
              <a:rPr lang="zh-TW" altLang="en-US" sz="3500" b="1" smtClean="0">
                <a:ea typeface="標楷體" panose="03000509000000000000" pitchFamily="65" charset="-120"/>
              </a:rPr>
              <a:t>印信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之機關</a:t>
            </a:r>
            <a:r>
              <a:rPr lang="zh-TW" altLang="en-US" sz="3500" b="1" smtClean="0">
                <a:ea typeface="標楷體" panose="03000509000000000000" pitchFamily="65" charset="-120"/>
              </a:rPr>
              <a:t>、學校， 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ea typeface="標楷體" panose="03000509000000000000" pitchFamily="65" charset="-120"/>
              </a:rPr>
              <a:t>              如教育部體育署</a:t>
            </a:r>
            <a:r>
              <a:rPr lang="en-US" altLang="zh-TW" sz="3500" b="1" smtClean="0"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ea typeface="標楷體" panose="03000509000000000000" pitchFamily="65" charset="-120"/>
              </a:rPr>
              <a:t>前身為行政院體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ea typeface="標楷體" panose="03000509000000000000" pitchFamily="65" charset="-120"/>
              </a:rPr>
              <a:t>              育委員會</a:t>
            </a:r>
            <a:r>
              <a:rPr lang="en-US" altLang="zh-TW" sz="3500" b="1" smtClean="0"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ea typeface="標楷體" panose="03000509000000000000" pitchFamily="65" charset="-120"/>
              </a:rPr>
              <a:t>、各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變更校名</a:t>
            </a:r>
            <a:r>
              <a:rPr lang="zh-TW" altLang="en-US" sz="3500" b="1" smtClean="0">
                <a:ea typeface="標楷體" panose="03000509000000000000" pitchFamily="65" charset="-120"/>
              </a:rPr>
              <a:t>之學校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1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1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1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1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1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1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1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1438" y="303213"/>
            <a:ext cx="8172451" cy="1309687"/>
          </a:xfrm>
        </p:spPr>
        <p:txBody>
          <a:bodyPr/>
          <a:lstStyle/>
          <a:p>
            <a:pPr eaLnBrk="1" hangingPunct="1"/>
            <a:r>
              <a:rPr lang="zh-TW" altLang="en-US" sz="43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申請換發印信應檢附之資料</a:t>
            </a:r>
            <a:r>
              <a:rPr lang="zh-TW" altLang="en-US" sz="4300" smtClean="0">
                <a:solidFill>
                  <a:srgbClr val="660066"/>
                </a:solidFill>
                <a:ea typeface="標楷體" panose="03000509000000000000" pitchFamily="65" charset="-120"/>
              </a:rPr>
              <a:t>－</a:t>
            </a:r>
            <a:r>
              <a:rPr lang="en-US" altLang="zh-TW" sz="43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3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3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國立機關</a:t>
            </a:r>
            <a:r>
              <a:rPr lang="en-US" altLang="zh-TW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00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4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公立專科以上學校</a:t>
            </a:r>
            <a:endParaRPr lang="en-US" altLang="zh-TW" sz="40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09538" y="2000250"/>
            <a:ext cx="9529763" cy="466883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ea typeface="標楷體" panose="03000509000000000000" pitchFamily="65" charset="-120"/>
              </a:rPr>
              <a:t>請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換</a:t>
            </a:r>
            <a:r>
              <a:rPr lang="zh-TW" altLang="en-US" sz="3500" b="1" smtClean="0">
                <a:ea typeface="標楷體" panose="03000509000000000000" pitchFamily="65" charset="-120"/>
              </a:rPr>
              <a:t>發印信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申請表</a:t>
            </a:r>
            <a:r>
              <a:rPr lang="zh-TW" altLang="zh-TW" sz="3500" b="1" smtClean="0">
                <a:ea typeface="標楷體" panose="03000509000000000000" pitchFamily="65" charset="-120"/>
              </a:rPr>
              <a:t>」 －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正本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smtClean="0"/>
              <a:t>、</a:t>
            </a:r>
            <a:r>
              <a:rPr lang="zh-TW" altLang="zh-TW" sz="3500" b="1" smtClean="0"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組織規程</a:t>
            </a:r>
            <a:r>
              <a:rPr lang="zh-TW" altLang="zh-TW" sz="3500" b="1" smtClean="0">
                <a:ea typeface="標楷體" panose="03000509000000000000" pitchFamily="65" charset="-120"/>
              </a:rPr>
              <a:t>」－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行政院</a:t>
            </a:r>
            <a:r>
              <a:rPr lang="zh-TW" altLang="en-US" sz="3500" b="1" smtClean="0">
                <a:ea typeface="標楷體" panose="03000509000000000000" pitchFamily="65" charset="-120"/>
              </a:rPr>
              <a:t>核定函暨其附件。</a:t>
            </a:r>
            <a:r>
              <a:rPr lang="zh-TW" altLang="en-US" sz="3800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</a:t>
            </a:r>
            <a:endParaRPr lang="zh-TW" altLang="en-US" sz="35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員額編制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」－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考試院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備查函暨</a:t>
            </a:r>
            <a:r>
              <a:rPr lang="zh-TW" altLang="en-US" sz="3500" b="1" smtClean="0">
                <a:ea typeface="標楷體" panose="03000509000000000000" pitchFamily="65" charset="-120"/>
              </a:rPr>
              <a:t>其附件。</a:t>
            </a: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留用原印信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」－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行政院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備查函</a:t>
            </a:r>
            <a:r>
              <a:rPr lang="zh-TW" altLang="en-US" sz="3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9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以上第</a:t>
            </a:r>
            <a:r>
              <a:rPr lang="en-US" altLang="zh-TW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2~4</a:t>
            </a: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公文影本各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zh-TW" altLang="en-US" sz="3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陳報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層轉行政院陳請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總統府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辦理換發事宜。</a:t>
            </a:r>
            <a:endParaRPr lang="en-US" altLang="zh-TW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3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588" y="303213"/>
            <a:ext cx="7812087" cy="1309687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申請換發印信應檢附之資料</a:t>
            </a:r>
            <a:r>
              <a:rPr lang="zh-TW" altLang="en-US" sz="4500" smtClean="0">
                <a:solidFill>
                  <a:srgbClr val="660066"/>
                </a:solidFill>
                <a:ea typeface="標楷體" panose="03000509000000000000" pitchFamily="65" charset="-120"/>
              </a:rPr>
              <a:t>－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私立專科以上學校</a:t>
            </a:r>
            <a:endParaRPr lang="en-US" altLang="zh-TW" sz="45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98638"/>
            <a:ext cx="9144000" cy="518477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ea typeface="標楷體" panose="03000509000000000000" pitchFamily="65" charset="-120"/>
              </a:rPr>
              <a:t>請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換</a:t>
            </a:r>
            <a:r>
              <a:rPr lang="zh-TW" altLang="en-US" sz="3500" b="1" smtClean="0">
                <a:ea typeface="標楷體" panose="03000509000000000000" pitchFamily="65" charset="-120"/>
              </a:rPr>
              <a:t>發印信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申請表</a:t>
            </a:r>
            <a:r>
              <a:rPr lang="zh-TW" altLang="zh-TW" sz="3500" b="1" smtClean="0">
                <a:ea typeface="標楷體" panose="03000509000000000000" pitchFamily="65" charset="-120"/>
              </a:rPr>
              <a:t>」 －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正本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smtClean="0"/>
              <a:t>、</a:t>
            </a:r>
            <a:r>
              <a:rPr lang="zh-TW" altLang="zh-TW" sz="3500" b="1" smtClean="0"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組織規程</a:t>
            </a:r>
            <a:r>
              <a:rPr lang="zh-TW" altLang="zh-TW" sz="3500" b="1" smtClean="0">
                <a:ea typeface="標楷體" panose="03000509000000000000" pitchFamily="65" charset="-120"/>
              </a:rPr>
              <a:t>」 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員額編制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zh-TW" sz="3500" b="1" smtClean="0">
                <a:ea typeface="標楷體" panose="03000509000000000000" pitchFamily="65" charset="-120"/>
              </a:rPr>
              <a:t> －</a:t>
            </a:r>
            <a:endParaRPr lang="zh-TW" altLang="en-US" sz="35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800" b="1" smtClean="0">
                <a:solidFill>
                  <a:srgbClr val="FF0000"/>
                </a:solidFill>
                <a:ea typeface="標楷體" panose="03000509000000000000" pitchFamily="65" charset="-120"/>
              </a:rPr>
              <a:t>         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ea typeface="標楷體" panose="03000509000000000000" pitchFamily="65" charset="-120"/>
              </a:rPr>
              <a:t>核定函暨其附件。</a:t>
            </a:r>
            <a:r>
              <a:rPr lang="zh-TW" altLang="en-US" sz="3800" b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35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留用原印信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」－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備查函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以上第</a:t>
            </a:r>
            <a:r>
              <a:rPr lang="en-US" altLang="zh-TW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500" b="1" smtClean="0">
                <a:solidFill>
                  <a:srgbClr val="10080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公文影本各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zh-TW" altLang="en-US" sz="3800" b="1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印信付款單位基本資料表</a:t>
            </a:r>
            <a:r>
              <a:rPr lang="zh-TW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。</a:t>
            </a:r>
            <a:endParaRPr lang="en-US" altLang="zh-TW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陳報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辦理換發事宜。</a:t>
            </a:r>
            <a:endParaRPr lang="en-US" altLang="zh-TW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3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3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39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3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3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3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5400"/>
            <a:ext cx="7753350" cy="835025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請換發印信申請表填寫要領</a:t>
            </a:r>
          </a:p>
        </p:txBody>
      </p:sp>
      <p:pic>
        <p:nvPicPr>
          <p:cNvPr id="106499" name="Picture 7" descr="請換發印信申請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765175"/>
            <a:ext cx="100822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5867400" y="1484313"/>
            <a:ext cx="720725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90470" name="AutoShape 6"/>
          <p:cNvSpPr>
            <a:spLocks noChangeArrowheads="1"/>
          </p:cNvSpPr>
          <p:nvPr/>
        </p:nvSpPr>
        <p:spPr bwMode="auto">
          <a:xfrm>
            <a:off x="3594100" y="2824163"/>
            <a:ext cx="5256213" cy="1152525"/>
          </a:xfrm>
          <a:prstGeom prst="flowChartProcess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  <a:latin typeface="Verdana" panose="020B0604030504040204" pitchFamily="34" charset="0"/>
              </a:rPr>
              <a:t>學校更名者為「換」發</a:t>
            </a: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468313" y="2133600"/>
            <a:ext cx="1008062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011863" y="1844675"/>
            <a:ext cx="2881312" cy="5048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967038" y="2651125"/>
            <a:ext cx="6192837" cy="7921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日期、文號與發文公文相同</a:t>
            </a: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49213" y="3213100"/>
            <a:ext cx="4752975" cy="9366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以新校名為申請機關</a:t>
            </a:r>
          </a:p>
        </p:txBody>
      </p:sp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1763713" y="2101850"/>
            <a:ext cx="1008062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50813" y="2801938"/>
            <a:ext cx="8928100" cy="350043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、核定更名之部函日期、文號</a:t>
            </a:r>
          </a:p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3500" u="sng">
                <a:solidFill>
                  <a:srgbClr val="0000FF"/>
                </a:solidFill>
              </a:rPr>
              <a:t>核定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組織編制之部函日期、文號</a:t>
            </a:r>
          </a:p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3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3500" u="sng">
                <a:solidFill>
                  <a:srgbClr val="0000FF"/>
                </a:solidFill>
              </a:rPr>
              <a:t>核定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員額編制之部函日期、文號</a:t>
            </a:r>
          </a:p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若為所屬機關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、公立專科以上學校者，</a:t>
            </a:r>
          </a:p>
          <a:p>
            <a:pPr eaLnBrk="1" hangingPunct="1"/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、應為「行政院」核定函、</a:t>
            </a:r>
            <a:r>
              <a:rPr lang="en-US" altLang="zh-TW" sz="3500" u="sng">
                <a:solidFill>
                  <a:srgbClr val="0000FF"/>
                </a:solidFill>
                <a:latin typeface="標楷體" panose="03000509000000000000" pitchFamily="65" charset="-120"/>
              </a:rPr>
              <a:t>3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、應為</a:t>
            </a:r>
            <a:r>
              <a:rPr lang="zh-TW" altLang="en-US" sz="3500" u="sng">
                <a:solidFill>
                  <a:srgbClr val="0000FF"/>
                </a:solidFill>
              </a:rPr>
              <a:t>「考試</a:t>
            </a:r>
          </a:p>
          <a:p>
            <a:pPr eaLnBrk="1" hangingPunct="1"/>
            <a:r>
              <a:rPr lang="zh-TW" altLang="en-US" sz="3500" u="sng">
                <a:solidFill>
                  <a:srgbClr val="0000FF"/>
                </a:solidFill>
              </a:rPr>
              <a:t>院」備查函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059113" y="2124075"/>
            <a:ext cx="1296987" cy="3603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700338" y="2781300"/>
            <a:ext cx="2592387" cy="7921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學校更名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421188" y="2141538"/>
            <a:ext cx="1231900" cy="3508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049588" y="2997200"/>
            <a:ext cx="4565650" cy="16208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4000" u="sng">
                <a:solidFill>
                  <a:srgbClr val="0000CC"/>
                </a:solidFill>
              </a:rPr>
              <a:t>○○○學校印</a:t>
            </a:r>
          </a:p>
          <a:p>
            <a:pPr eaLnBrk="1" hangingPunct="1"/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4000" u="sng">
                <a:solidFill>
                  <a:srgbClr val="0000CC"/>
                </a:solidFill>
              </a:rPr>
              <a:t>○○○學校校長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653088" y="2166938"/>
            <a:ext cx="798512" cy="3508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067175" y="2924175"/>
            <a:ext cx="4033838" cy="15128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、簡級</a:t>
            </a:r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乙</a:t>
            </a:r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CC"/>
                </a:solidFill>
              </a:rPr>
              <a:t>印</a:t>
            </a:r>
          </a:p>
          <a:p>
            <a:pPr eaLnBrk="1" hangingPunct="1"/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簡級</a:t>
            </a:r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乙</a:t>
            </a:r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職章</a:t>
            </a: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7710488" y="2176463"/>
            <a:ext cx="798512" cy="3508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95338" y="2781300"/>
            <a:ext cx="8274050" cy="324008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、核定留用原印信之部函日期</a:t>
            </a:r>
            <a:r>
              <a:rPr lang="zh-TW" altLang="en-US" sz="3800" u="sng">
                <a:solidFill>
                  <a:srgbClr val="0000CC"/>
                </a:solidFill>
              </a:rPr>
              <a:t>、文號</a:t>
            </a:r>
            <a:endParaRPr lang="en-US" altLang="zh-TW" sz="3800" u="sng">
              <a:solidFill>
                <a:srgbClr val="0000CC"/>
              </a:solidFill>
              <a:latin typeface="標楷體" panose="03000509000000000000" pitchFamily="65" charset="-120"/>
            </a:endParaRPr>
          </a:p>
          <a:p>
            <a:pPr eaLnBrk="1" hangingPunct="1"/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、並備註：留用原「</a:t>
            </a:r>
            <a:r>
              <a:rPr lang="zh-TW" altLang="en-US" sz="3800" u="sng">
                <a:solidFill>
                  <a:srgbClr val="0000CC"/>
                </a:solidFill>
              </a:rPr>
              <a:t>○○○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學校」</a:t>
            </a:r>
          </a:p>
          <a:p>
            <a:pPr eaLnBrk="1" hangingPunct="1"/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舊校名</a:t>
            </a:r>
            <a:r>
              <a:rPr lang="en-US" altLang="zh-TW" sz="38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校印暨校長職章至新印信頒發</a:t>
            </a:r>
          </a:p>
          <a:p>
            <a:pPr eaLnBrk="1" hangingPunct="1"/>
            <a:r>
              <a:rPr lang="zh-TW" altLang="en-US" sz="3800" u="sng">
                <a:solidFill>
                  <a:srgbClr val="0000FF"/>
                </a:solidFill>
                <a:latin typeface="標楷體" panose="03000509000000000000" pitchFamily="65" charset="-120"/>
              </a:rPr>
              <a:t>啟用日止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0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7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190470" grpId="0" animBg="1"/>
      <p:bldP spid="190470" grpId="1" animBg="1"/>
      <p:bldP spid="2" grpId="0" animBg="1"/>
      <p:bldP spid="2" grpId="1" animBg="1"/>
      <p:bldP spid="294922" grpId="0" animBg="1"/>
      <p:bldP spid="294922" grpId="1" animBg="1"/>
      <p:bldP spid="99342" grpId="0" animBg="1"/>
      <p:bldP spid="9934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5725" y="-57150"/>
            <a:ext cx="8186738" cy="835025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委鑄印信付款單位基本資料表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757363"/>
            <a:ext cx="8496300" cy="52578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7524" name="Picture 7" descr="付款單位基本資料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92150"/>
            <a:ext cx="93249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4500" y="1608138"/>
            <a:ext cx="9144000" cy="437515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新印信啟用、廢舊印信</a:t>
            </a:r>
            <a:b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繳銷暨申請典藏相關規定</a:t>
            </a: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4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8075" y="404813"/>
            <a:ext cx="7993063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新印信啟用報備之依據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700213"/>
            <a:ext cx="8496300" cy="500856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印信製發啟用管理換發及廢舊印信繳銷辦法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條：各機關、學校及事業機構之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印信啟用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時，應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銼去四角小柱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，填具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印信啟用報備表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表內印模以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墨色拓印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，並於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啟用一週內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，依原申請製發程序，報請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製發機關備查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2550" y="425450"/>
            <a:ext cx="8243888" cy="862013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新印信啟用報備應檢附之資料</a:t>
            </a:r>
            <a:endParaRPr lang="en-US" altLang="zh-TW" sz="48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989138"/>
            <a:ext cx="8355012" cy="42481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印信啟用報備表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之份數及對象如下</a:t>
            </a:r>
            <a:r>
              <a:rPr lang="zh-TW" altLang="en-US" sz="3500" b="1" smtClean="0">
                <a:ea typeface="標楷體" panose="03000509000000000000" pitchFamily="65" charset="-120"/>
              </a:rPr>
              <a:t>：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本部所屬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、公立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份、私立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，陳報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ea typeface="標楷體" panose="03000509000000000000" pitchFamily="65" charset="-120"/>
              </a:rPr>
              <a:t>層轉行政院或辦理印信啟用事宜。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21" descr="印信啟用報備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736600"/>
            <a:ext cx="9936163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90500" y="-387350"/>
            <a:ext cx="8316913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50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印信啟用報備表填寫要領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1755775" y="1260475"/>
            <a:ext cx="3889375" cy="5032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5621338" y="1573213"/>
            <a:ext cx="2663825" cy="5032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555875" y="1844675"/>
            <a:ext cx="2374900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學校全銜</a:t>
            </a:r>
            <a:endParaRPr lang="zh-TW" altLang="en-US" sz="400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700338" y="2205038"/>
            <a:ext cx="6192837" cy="79216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日期、文號與發文公文相同</a:t>
            </a: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1379538" y="1820863"/>
            <a:ext cx="3263900" cy="7445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279400" y="2770188"/>
            <a:ext cx="7848600" cy="15843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印信質料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：銅質</a:t>
            </a:r>
          </a:p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印信種類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：簡級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乙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印、職章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755650" y="2349500"/>
            <a:ext cx="3671888" cy="10001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00025" y="3903663"/>
            <a:ext cx="8786813" cy="309721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製發機關：印信上所刻「監製」機關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本部所屬機關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、公立專科以上學校：總統府；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私立專科以上學校：教育部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製發日期：印信上所刻「製發」之年月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3.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製發文號：印信上所刻「文號」，如：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  復字</a:t>
            </a:r>
            <a:r>
              <a:rPr lang="zh-TW" altLang="en-US" sz="3000" u="sng">
                <a:solidFill>
                  <a:srgbClr val="0000CC"/>
                </a:solidFill>
                <a:latin typeface="標楷體" panose="03000509000000000000" pitchFamily="65" charset="-120"/>
              </a:rPr>
              <a:t>第○○○○號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427538" y="1820863"/>
            <a:ext cx="4032250" cy="10810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42875" y="4048125"/>
            <a:ext cx="9144000" cy="19558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500" u="sng">
                <a:solidFill>
                  <a:srgbClr val="0000FF"/>
                </a:solidFill>
              </a:rPr>
              <a:t>「</a:t>
            </a:r>
            <a:r>
              <a:rPr lang="zh-TW" altLang="en-US" sz="3500" u="sng">
                <a:solidFill>
                  <a:srgbClr val="0000FF"/>
                </a:solidFill>
                <a:latin typeface="標楷體" panose="03000509000000000000" pitchFamily="65" charset="-120"/>
              </a:rPr>
              <a:t>轉發機關、日期、文號</a:t>
            </a:r>
            <a:r>
              <a:rPr lang="zh-TW" altLang="en-US" sz="3500" u="sng">
                <a:solidFill>
                  <a:srgbClr val="0000FF"/>
                </a:solidFill>
              </a:rPr>
              <a:t>」填寫如下：</a:t>
            </a:r>
            <a:endParaRPr lang="en-US" altLang="zh-TW" sz="3500" u="sng">
              <a:solidFill>
                <a:srgbClr val="0000FF"/>
              </a:solidFill>
            </a:endParaRPr>
          </a:p>
          <a:p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所屬機關</a:t>
            </a:r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、公立專科以上學校：行政院</a:t>
            </a:r>
            <a:r>
              <a:rPr lang="en-US" altLang="zh-TW" sz="3500" u="sng">
                <a:solidFill>
                  <a:srgbClr val="0000CC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500" u="sng">
                <a:solidFill>
                  <a:srgbClr val="0000CC"/>
                </a:solidFill>
                <a:latin typeface="標楷體" panose="03000509000000000000" pitchFamily="65" charset="-120"/>
              </a:rPr>
              <a:t>私立專科以上學校：教育部</a:t>
            </a: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429125" y="2630488"/>
            <a:ext cx="4319588" cy="7207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258888" y="3613150"/>
            <a:ext cx="6985000" cy="15843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啟用日期為陳報日期之前或同</a:t>
            </a:r>
          </a:p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日，但應於啟用日起一週內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244600" y="3078163"/>
            <a:ext cx="3871913" cy="6969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42875" y="4662488"/>
            <a:ext cx="65166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頒發之</a:t>
            </a:r>
            <a:r>
              <a:rPr lang="zh-TW" altLang="en-US" sz="4000" u="sng">
                <a:solidFill>
                  <a:srgbClr val="0000CC"/>
                </a:solidFill>
              </a:rPr>
              <a:t>「印」上所刻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之全文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23850" y="5730875"/>
            <a:ext cx="8135938" cy="10810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-71438" y="4229100"/>
            <a:ext cx="943133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承辦單位主管、機關首長：蓋</a:t>
            </a:r>
            <a:r>
              <a:rPr lang="zh-TW" altLang="zh-TW" sz="4000" u="sng">
                <a:solidFill>
                  <a:srgbClr val="0000CC"/>
                </a:solidFill>
              </a:rPr>
              <a:t>「</a:t>
            </a:r>
            <a:r>
              <a:rPr lang="zh-TW" altLang="en-US" sz="4000" u="sng">
                <a:solidFill>
                  <a:srgbClr val="0000FF"/>
                </a:solidFill>
              </a:rPr>
              <a:t>職名章</a:t>
            </a:r>
            <a:r>
              <a:rPr lang="zh-TW" altLang="zh-TW" sz="4000" u="sng">
                <a:solidFill>
                  <a:srgbClr val="0000CC"/>
                </a:solidFill>
              </a:rPr>
              <a:t>」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5651500" y="3030538"/>
            <a:ext cx="2792413" cy="7985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619250" y="4365625"/>
            <a:ext cx="6792913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頒發之</a:t>
            </a:r>
            <a:r>
              <a:rPr lang="zh-TW" altLang="en-US" sz="4000" u="sng">
                <a:solidFill>
                  <a:srgbClr val="0000CC"/>
                </a:solidFill>
              </a:rPr>
              <a:t>校長職章上所刻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之全文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350838" y="1616075"/>
            <a:ext cx="8281987" cy="5053013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承上十二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後段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、凡性質以用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單位名義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為宜者，可由單位主管逕行決定，並以該單位名義行文。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(P.3)</a:t>
            </a:r>
          </a:p>
          <a:p>
            <a:pPr eaLnBrk="1" hangingPunct="1">
              <a:lnSpc>
                <a:spcPct val="14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人事、會計、主計、政風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等領有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關防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及職章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之一條鞭編制單位。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14288" y="433388"/>
            <a:ext cx="8388351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  <a:latin typeface="標楷體" panose="03000509000000000000" pitchFamily="65" charset="-120"/>
              </a:rPr>
              <a:t>前 言</a:t>
            </a:r>
            <a:r>
              <a:rPr lang="zh-TW" altLang="en-US" sz="4800">
                <a:solidFill>
                  <a:schemeClr val="tx2"/>
                </a:solidFill>
              </a:rPr>
              <a:t>－對外行文之名義</a:t>
            </a:r>
            <a:r>
              <a:rPr lang="en-US" altLang="zh-TW" sz="4800">
                <a:solidFill>
                  <a:schemeClr val="tx2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800">
                <a:solidFill>
                  <a:schemeClr val="tx2"/>
                </a:solidFill>
                <a:latin typeface="標楷體" panose="03000509000000000000" pitchFamily="65" charset="-120"/>
              </a:rPr>
              <a:t>續</a:t>
            </a:r>
            <a:r>
              <a:rPr lang="en-US" altLang="zh-TW" sz="4800">
                <a:solidFill>
                  <a:schemeClr val="tx2"/>
                </a:solidFill>
                <a:latin typeface="標楷體" panose="03000509000000000000" pitchFamily="65" charset="-120"/>
              </a:rPr>
              <a:t>)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3250" y="439738"/>
            <a:ext cx="7678738" cy="862012"/>
          </a:xfrm>
        </p:spPr>
        <p:txBody>
          <a:bodyPr/>
          <a:lstStyle/>
          <a:p>
            <a:pPr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廢舊印信繳銷申報之依據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8775"/>
            <a:ext cx="8964613" cy="5545138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2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印信製發啟用管理換發及廢舊印信繳銷辦法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」第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13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條：各機關、學校及事業機構，因裁撤、歸併、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變更名稱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、或</a:t>
            </a:r>
            <a:r>
              <a:rPr lang="en-US" altLang="zh-TW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換發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、補發及繳銷印信時，應填具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繳銷廢舊印信申報表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，並將原領印信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左下方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截去一角，其他部分不得毀損，洗刷潔淨，於繳銷廢舊印信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申報表上拓具墨模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後，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連同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封固之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廢舊印信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，依原申請製發程序，按規定</a:t>
            </a:r>
            <a:r>
              <a:rPr lang="zh-TW" altLang="en-US" sz="35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遞繳原製發機關</a:t>
            </a:r>
            <a:r>
              <a:rPr lang="zh-TW" altLang="en-US" sz="32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銷燬，不得自行銷燬。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30175" y="425450"/>
            <a:ext cx="8243888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廢舊印信繳銷申報應檢附之資料</a:t>
            </a:r>
            <a:endParaRPr lang="en-US" altLang="zh-TW" sz="4500" smtClean="0">
              <a:solidFill>
                <a:srgbClr val="66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2133600"/>
            <a:ext cx="7954962" cy="5486400"/>
          </a:xfrm>
        </p:spPr>
        <p:txBody>
          <a:bodyPr/>
          <a:lstStyle/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承上頁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繳銷廢舊印信申報表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之份數及對象如下</a:t>
            </a:r>
            <a:r>
              <a:rPr lang="zh-TW" altLang="en-US" sz="3500" b="1" smtClean="0">
                <a:ea typeface="標楷體" panose="03000509000000000000" pitchFamily="65" charset="-120"/>
              </a:rPr>
              <a:t>：</a:t>
            </a: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本部所屬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機關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構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、公立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份、私立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專科以上學校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式</a:t>
            </a:r>
            <a:r>
              <a:rPr lang="en-US" altLang="zh-TW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sz="3500" b="1" smtClean="0">
                <a:ea typeface="標楷體" panose="03000509000000000000" pitchFamily="65" charset="-120"/>
              </a:rPr>
              <a:t>，陳報</a:t>
            </a:r>
            <a:r>
              <a:rPr lang="zh-TW" altLang="en-US" sz="3800" b="1" smtClean="0">
                <a:solidFill>
                  <a:srgbClr val="FF3300"/>
                </a:solidFill>
                <a:ea typeface="標楷體" panose="03000509000000000000" pitchFamily="65" charset="-120"/>
              </a:rPr>
              <a:t>教育部</a:t>
            </a:r>
            <a:r>
              <a:rPr lang="zh-TW" altLang="en-US" sz="3500" b="1" smtClean="0">
                <a:ea typeface="標楷體" panose="03000509000000000000" pitchFamily="65" charset="-120"/>
              </a:rPr>
              <a:t>層轉行政院或辦理印信繳銷事宜。</a:t>
            </a:r>
          </a:p>
          <a:p>
            <a:pPr eaLnBrk="1" hangingPunct="1"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7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6" descr="教育部logo(991006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21859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23" descr="繳銷申報表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588963"/>
            <a:ext cx="10296526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5" y="-514350"/>
            <a:ext cx="8723313" cy="12684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1" hangingPunct="1"/>
            <a:r>
              <a:rPr lang="zh-TW" altLang="en-US" sz="48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繳銷廢舊印信申報表填寫要領</a:t>
            </a:r>
          </a:p>
        </p:txBody>
      </p:sp>
      <p:sp>
        <p:nvSpPr>
          <p:cNvPr id="294919" name="Oval 7"/>
          <p:cNvSpPr>
            <a:spLocks noChangeArrowheads="1"/>
          </p:cNvSpPr>
          <p:nvPr/>
        </p:nvSpPr>
        <p:spPr bwMode="auto">
          <a:xfrm>
            <a:off x="1755775" y="1149350"/>
            <a:ext cx="4040188" cy="5032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084888" y="1485900"/>
            <a:ext cx="3059112" cy="5429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2555875" y="1844675"/>
            <a:ext cx="2520950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學校全銜</a:t>
            </a:r>
            <a:endParaRPr lang="zh-TW" altLang="en-US" sz="4000">
              <a:solidFill>
                <a:srgbClr val="0000FF"/>
              </a:solidFill>
              <a:latin typeface="標楷體" panose="03000509000000000000" pitchFamily="65" charset="-12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700338" y="2205038"/>
            <a:ext cx="6192837" cy="79216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/>
            <a:r>
              <a:rPr lang="zh-TW" altLang="en-US" sz="4000" u="sng">
                <a:solidFill>
                  <a:srgbClr val="0000FF"/>
                </a:solidFill>
              </a:rPr>
              <a:t>日期、文號與發文公文相同</a:t>
            </a:r>
          </a:p>
        </p:txBody>
      </p:sp>
      <p:sp>
        <p:nvSpPr>
          <p:cNvPr id="2" name="Oval 7"/>
          <p:cNvSpPr>
            <a:spLocks noChangeArrowheads="1"/>
          </p:cNvSpPr>
          <p:nvPr/>
        </p:nvSpPr>
        <p:spPr bwMode="auto">
          <a:xfrm>
            <a:off x="1116013" y="1747838"/>
            <a:ext cx="3776662" cy="7953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279400" y="2770188"/>
            <a:ext cx="7848600" cy="15843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印信質料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：銅質</a:t>
            </a:r>
          </a:p>
          <a:p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印信種類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：簡級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乙</a:t>
            </a:r>
            <a:r>
              <a:rPr lang="en-US" altLang="zh-TW" sz="4000" u="sng">
                <a:solidFill>
                  <a:srgbClr val="0000CC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印、職章</a:t>
            </a: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1009650" y="2349500"/>
            <a:ext cx="3465513" cy="10001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49238" y="3448050"/>
            <a:ext cx="8786812" cy="30972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1.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製發機關：印信上所刻「監製」機關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本部所屬機關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、公立專科以上學校：總統府；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私立專科學校：教育部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2.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製發日期：印信上所刻「製發」之年月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3000" u="sng">
                <a:solidFill>
                  <a:srgbClr val="0000FF"/>
                </a:solidFill>
                <a:latin typeface="標楷體" panose="03000509000000000000" pitchFamily="65" charset="-120"/>
              </a:rPr>
              <a:t>3.</a:t>
            </a: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製發文號：印信上所刻「文號」，如：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3000" u="sng">
                <a:solidFill>
                  <a:srgbClr val="0000FF"/>
                </a:solidFill>
                <a:latin typeface="標楷體" panose="03000509000000000000" pitchFamily="65" charset="-120"/>
              </a:rPr>
              <a:t>  復字</a:t>
            </a:r>
            <a:r>
              <a:rPr lang="zh-TW" altLang="en-US" sz="3000" u="sng">
                <a:solidFill>
                  <a:srgbClr val="0000CC"/>
                </a:solidFill>
                <a:latin typeface="標楷體" panose="03000509000000000000" pitchFamily="65" charset="-120"/>
              </a:rPr>
              <a:t>第○○○○號</a:t>
            </a: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878388" y="1916113"/>
            <a:ext cx="3995737" cy="5524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4832350" y="2978150"/>
            <a:ext cx="4311650" cy="10890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FF"/>
                </a:solidFill>
              </a:rPr>
              <a:t>原領印信啟用日期</a:t>
            </a:r>
            <a:endParaRPr lang="zh-TW" altLang="en-US" sz="4000" u="sng">
              <a:solidFill>
                <a:srgbClr val="0000CC"/>
              </a:solidFill>
              <a:latin typeface="標楷體" panose="03000509000000000000" pitchFamily="65" charset="-120"/>
            </a:endParaRPr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4572000" y="2300288"/>
            <a:ext cx="4572000" cy="10080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3933825"/>
            <a:ext cx="9144000" cy="14398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、繳銷原因：變更名稱</a:t>
            </a:r>
            <a:endParaRPr lang="zh-TW" altLang="en-US" sz="4000" u="sng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4000" u="sng">
                <a:solidFill>
                  <a:srgbClr val="0000FF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4000" u="sng">
                <a:solidFill>
                  <a:srgbClr val="0000FF"/>
                </a:solidFill>
                <a:latin typeface="標楷體" panose="03000509000000000000" pitchFamily="65" charset="-120"/>
              </a:rPr>
              <a:t>、</a:t>
            </a:r>
            <a:r>
              <a:rPr lang="zh-TW" altLang="en-US" sz="4000" u="sng">
                <a:solidFill>
                  <a:srgbClr val="0000FF"/>
                </a:solidFill>
              </a:rPr>
              <a:t>繳銷日期：應與新印信啟用日期相同</a:t>
            </a: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185988" y="3357563"/>
            <a:ext cx="2736850" cy="5762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111125" y="4221163"/>
            <a:ext cx="630078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原領之</a:t>
            </a:r>
            <a:r>
              <a:rPr lang="zh-TW" altLang="en-US" sz="4000" u="sng">
                <a:solidFill>
                  <a:srgbClr val="0000CC"/>
                </a:solidFill>
              </a:rPr>
              <a:t>「印」上所刻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之全文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95288" y="5805488"/>
            <a:ext cx="8262937" cy="100488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0" y="4221163"/>
            <a:ext cx="9431338" cy="12954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000" u="sng">
                <a:solidFill>
                  <a:srgbClr val="0000FF"/>
                </a:solidFill>
              </a:rPr>
              <a:t>承辦單位主管、機關首長：蓋</a:t>
            </a:r>
            <a:r>
              <a:rPr lang="zh-TW" altLang="zh-TW" sz="4000" u="sng">
                <a:solidFill>
                  <a:srgbClr val="0000CC"/>
                </a:solidFill>
              </a:rPr>
              <a:t>「</a:t>
            </a:r>
            <a:r>
              <a:rPr lang="zh-TW" altLang="en-US" sz="4000" u="sng">
                <a:solidFill>
                  <a:srgbClr val="0000FF"/>
                </a:solidFill>
              </a:rPr>
              <a:t>職名章</a:t>
            </a:r>
            <a:r>
              <a:rPr lang="zh-TW" altLang="zh-TW" sz="4000" u="sng">
                <a:solidFill>
                  <a:srgbClr val="0000CC"/>
                </a:solidFill>
              </a:rPr>
              <a:t>」</a:t>
            </a:r>
            <a:endParaRPr lang="en-US" altLang="zh-TW" sz="4000" u="sng">
              <a:solidFill>
                <a:srgbClr val="0000CC"/>
              </a:solidFill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6057900" y="3357563"/>
            <a:ext cx="2665413" cy="56673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052638" y="4221163"/>
            <a:ext cx="6948487" cy="13684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原領之</a:t>
            </a:r>
            <a:r>
              <a:rPr lang="zh-TW" altLang="en-US" sz="4000" u="sng">
                <a:solidFill>
                  <a:srgbClr val="0000CC"/>
                </a:solidFill>
              </a:rPr>
              <a:t>校長職章上所刻</a:t>
            </a:r>
            <a:r>
              <a:rPr lang="zh-TW" altLang="en-US" sz="4000" u="sng">
                <a:solidFill>
                  <a:srgbClr val="0000CC"/>
                </a:solidFill>
                <a:latin typeface="標楷體" panose="03000509000000000000" pitchFamily="65" charset="-120"/>
              </a:rPr>
              <a:t>之全文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3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 animBg="1"/>
      <p:bldP spid="294919" grpId="1" animBg="1"/>
      <p:bldP spid="294922" grpId="0" animBg="1"/>
      <p:bldP spid="294922" grpId="1" animBg="1"/>
      <p:bldP spid="99343" grpId="0" animBg="1"/>
      <p:bldP spid="99343" grpId="1" animBg="1"/>
      <p:bldP spid="99342" grpId="0" animBg="1"/>
      <p:bldP spid="99342" grpId="1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2775" y="1628775"/>
            <a:ext cx="7996238" cy="48958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7763" name="Picture 3" descr="20140709175912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692150"/>
            <a:ext cx="102981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2"/>
          <p:cNvSpPr>
            <a:spLocks noChangeArrowheads="1"/>
          </p:cNvSpPr>
          <p:nvPr/>
        </p:nvSpPr>
        <p:spPr bwMode="auto">
          <a:xfrm>
            <a:off x="611188" y="1916113"/>
            <a:ext cx="7561262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4000">
              <a:solidFill>
                <a:srgbClr val="660066"/>
              </a:solidFill>
              <a:latin typeface="標楷體" panose="03000509000000000000" pitchFamily="65" charset="-120"/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1187450" y="836613"/>
            <a:ext cx="7272338" cy="7921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68275" y="1989138"/>
            <a:ext cx="8848725" cy="13684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>
                <a:solidFill>
                  <a:srgbClr val="660066"/>
                </a:solidFill>
              </a:rPr>
              <a:t>印信啟用拓模報備及廢舊印信繳銷拓模作業參考事項  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88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年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12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月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22</a:t>
            </a:r>
            <a:r>
              <a:rPr lang="zh-TW" altLang="en-US" sz="4000">
                <a:solidFill>
                  <a:srgbClr val="660066"/>
                </a:solidFill>
              </a:rPr>
              <a:t>日修訂</a:t>
            </a: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0" y="2565400"/>
            <a:ext cx="9144000" cy="20875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226312" name="Rectangle 2"/>
          <p:cNvSpPr>
            <a:spLocks noChangeArrowheads="1"/>
          </p:cNvSpPr>
          <p:nvPr/>
        </p:nvSpPr>
        <p:spPr bwMode="auto">
          <a:xfrm>
            <a:off x="-115888" y="-206375"/>
            <a:ext cx="82438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4500">
                <a:solidFill>
                  <a:srgbClr val="660066"/>
                </a:solidFill>
              </a:rPr>
              <a:t>廢舊印信繳銷拓模相關注意事項</a:t>
            </a:r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79388" y="4821238"/>
            <a:ext cx="8713787" cy="1879600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1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、應使用黑色油墨拓模</a:t>
            </a:r>
          </a:p>
          <a:p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2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、不可以影本拓模</a:t>
            </a:r>
          </a:p>
          <a:p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3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、應截「印」字及職章</a:t>
            </a:r>
            <a:r>
              <a:rPr lang="zh-TW" altLang="en-US" sz="4000">
                <a:solidFill>
                  <a:srgbClr val="660066"/>
                </a:solidFill>
              </a:rPr>
              <a:t>「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最後二字</a:t>
            </a:r>
            <a:r>
              <a:rPr lang="zh-TW" altLang="en-US" sz="4000">
                <a:solidFill>
                  <a:srgbClr val="660066"/>
                </a:solidFill>
              </a:rPr>
              <a:t>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6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1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4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 animBg="1"/>
      <p:bldP spid="294922" grpId="1" animBg="1"/>
      <p:bldP spid="99343" grpId="0" animBg="1"/>
      <p:bldP spid="99343" grpId="1" animBg="1"/>
      <p:bldP spid="2" grpId="0" animBg="1"/>
      <p:bldP spid="226312" grpId="0"/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7" descr="截角圖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171450"/>
            <a:ext cx="10298113" cy="799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9"/>
          <p:cNvSpPr>
            <a:spLocks noChangeArrowheads="1"/>
          </p:cNvSpPr>
          <p:nvPr/>
        </p:nvSpPr>
        <p:spPr bwMode="auto">
          <a:xfrm>
            <a:off x="4479925" y="3078163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endParaRPr lang="zh-TW" altLang="en-US" sz="4000">
              <a:solidFill>
                <a:srgbClr val="660066"/>
              </a:solidFill>
            </a:endParaRP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763713" y="260350"/>
            <a:ext cx="6724650" cy="7461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5000">
                <a:solidFill>
                  <a:srgbClr val="660066"/>
                </a:solidFill>
              </a:rPr>
              <a:t>廢舊印信繳銷截角圖例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-111125" y="1673225"/>
            <a:ext cx="946785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6000">
                <a:solidFill>
                  <a:srgbClr val="660066"/>
                </a:solidFill>
                <a:latin typeface="標楷體" panose="03000509000000000000" pitchFamily="65" charset="-120"/>
              </a:rPr>
              <a:t>廢舊印信申請典藏相關依據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2775" y="1628775"/>
            <a:ext cx="7996238" cy="48958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0835" name="Picture 4" descr="20140709175912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298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2"/>
          <p:cNvSpPr>
            <a:spLocks noChangeArrowheads="1"/>
          </p:cNvSpPr>
          <p:nvPr/>
        </p:nvSpPr>
        <p:spPr bwMode="auto">
          <a:xfrm>
            <a:off x="611188" y="1916113"/>
            <a:ext cx="7561262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4000">
              <a:solidFill>
                <a:srgbClr val="660066"/>
              </a:solidFill>
              <a:latin typeface="標楷體" panose="03000509000000000000" pitchFamily="65" charset="-120"/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971550" y="188913"/>
            <a:ext cx="7777163" cy="9366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611188" y="1196975"/>
            <a:ext cx="7885112" cy="18716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>
                <a:solidFill>
                  <a:srgbClr val="660066"/>
                </a:solidFill>
              </a:rPr>
              <a:t>印信啟用拓模報備及廢舊印信繳銷拓模作參考事項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102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年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8</a:t>
            </a:r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月</a:t>
            </a:r>
            <a:r>
              <a:rPr lang="en-US" altLang="zh-TW" sz="4000">
                <a:solidFill>
                  <a:srgbClr val="660066"/>
                </a:solidFill>
                <a:latin typeface="標楷體" panose="03000509000000000000" pitchFamily="65" charset="-120"/>
              </a:rPr>
              <a:t>16</a:t>
            </a:r>
            <a:r>
              <a:rPr lang="zh-TW" altLang="en-US" sz="4000">
                <a:solidFill>
                  <a:srgbClr val="660066"/>
                </a:solidFill>
              </a:rPr>
              <a:t>日增訂第五點「典藏」之規定</a:t>
            </a: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212725" y="5256213"/>
            <a:ext cx="8820150" cy="1511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11125" y="2455863"/>
            <a:ext cx="8893175" cy="2592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所屬機關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構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、學校廢舊印信，如具有典藏價值，得於截角作廢辦理繳銷時敘明典藏理由及場所，依規定完成繳銷程序後，再由總統府移交主管機關轉交典藏。</a:t>
            </a:r>
            <a:endParaRPr lang="en-US" altLang="zh-TW" sz="3800">
              <a:solidFill>
                <a:srgbClr val="660066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 animBg="1"/>
      <p:bldP spid="294922" grpId="1" animBg="1"/>
      <p:bldP spid="99343" grpId="0" animBg="1"/>
      <p:bldP spid="99343" grpId="1" animBg="1"/>
      <p:bldP spid="2" grpId="0" animBg="1"/>
      <p:bldP spid="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00013" y="-166688"/>
            <a:ext cx="8243888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廢舊印信申請典藏之依據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部函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2775" y="1628775"/>
            <a:ext cx="7996238" cy="48958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1860" name="Picture 4" descr="部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92150"/>
            <a:ext cx="100091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323850" y="2260600"/>
            <a:ext cx="4824413" cy="431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-122238" y="3009900"/>
            <a:ext cx="9361488" cy="79216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102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年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8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月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27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日臺教秘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三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)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字第</a:t>
            </a:r>
            <a:r>
              <a:rPr lang="en-US" altLang="zh-TW" sz="3800">
                <a:solidFill>
                  <a:srgbClr val="660066"/>
                </a:solidFill>
                <a:latin typeface="標楷體" panose="03000509000000000000" pitchFamily="65" charset="-120"/>
              </a:rPr>
              <a:t>1020128996</a:t>
            </a:r>
            <a:r>
              <a:rPr lang="zh-TW" altLang="en-US" sz="3800">
                <a:solidFill>
                  <a:srgbClr val="660066"/>
                </a:solidFill>
                <a:latin typeface="標楷體" panose="03000509000000000000" pitchFamily="65" charset="-120"/>
              </a:rPr>
              <a:t>號</a:t>
            </a: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468313" y="3589338"/>
            <a:ext cx="8496300" cy="7921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4763" y="4495800"/>
            <a:ext cx="9250362" cy="20605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500">
                <a:solidFill>
                  <a:srgbClr val="660066"/>
                </a:solidFill>
                <a:latin typeface="標楷體" panose="03000509000000000000" pitchFamily="65" charset="-120"/>
              </a:rPr>
              <a:t>由總統府製發印信之部屬機構、學校，該廢舊印信如有典藏</a:t>
            </a:r>
            <a:r>
              <a:rPr lang="zh-TW" altLang="en-US" sz="3500">
                <a:solidFill>
                  <a:srgbClr val="660066"/>
                </a:solidFill>
              </a:rPr>
              <a:t>價值，得於截角作廢辦理繳銷時敘明典藏理由及場所，依規定完成繳銷程序後，再由總統府移交本部轉交典藏。</a:t>
            </a:r>
            <a:endParaRPr lang="zh-TW" altLang="en-US" sz="3500">
              <a:solidFill>
                <a:srgbClr val="660066"/>
              </a:solidFill>
              <a:latin typeface="標楷體" panose="03000509000000000000" pitchFamily="65" charset="-120"/>
            </a:endParaRPr>
          </a:p>
        </p:txBody>
      </p:sp>
      <p:sp>
        <p:nvSpPr>
          <p:cNvPr id="4" name="Oval 10"/>
          <p:cNvSpPr>
            <a:spLocks noChangeArrowheads="1"/>
          </p:cNvSpPr>
          <p:nvPr/>
        </p:nvSpPr>
        <p:spPr bwMode="auto">
          <a:xfrm>
            <a:off x="661988" y="4076700"/>
            <a:ext cx="8339137" cy="639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395288" y="4981575"/>
            <a:ext cx="8410575" cy="11525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3500">
                <a:solidFill>
                  <a:srgbClr val="660066"/>
                </a:solidFill>
                <a:latin typeface="標楷體" panose="03000509000000000000" pitchFamily="65" charset="-120"/>
              </a:rPr>
              <a:t>由</a:t>
            </a:r>
            <a:r>
              <a:rPr lang="zh-TW" altLang="en-US" sz="3500">
                <a:solidFill>
                  <a:srgbClr val="660066"/>
                </a:solidFill>
              </a:rPr>
              <a:t>本部製發印信之學校，得比照上開程序完成繳銷並經核准後，由本部移交典藏。</a:t>
            </a:r>
            <a:endParaRPr lang="zh-TW" altLang="en-US" sz="3500">
              <a:solidFill>
                <a:srgbClr val="660066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94922" grpId="0" animBg="1"/>
      <p:bldP spid="294922" grpId="1" animBg="1"/>
      <p:bldP spid="99343" grpId="0" animBg="1"/>
      <p:bldP spid="99343" grpId="1" animBg="1"/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00013" y="-117475"/>
            <a:ext cx="8459788" cy="862013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廢舊印信申請典藏之依據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院函</a:t>
            </a:r>
            <a:r>
              <a:rPr lang="en-US" altLang="zh-TW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2775" y="1628775"/>
            <a:ext cx="7996238" cy="48958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2884" name="Picture 5" descr="201407091744039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513" y="692150"/>
            <a:ext cx="10729913" cy="77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750" y="-255588"/>
            <a:ext cx="7885113" cy="862013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到部領取廢舊印信應檢附之資料</a:t>
            </a:r>
            <a:r>
              <a:rPr lang="en-US" altLang="zh-TW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領據</a:t>
            </a:r>
          </a:p>
        </p:txBody>
      </p:sp>
      <p:pic>
        <p:nvPicPr>
          <p:cNvPr id="123907" name="Picture 4" descr="領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84213" y="4365625"/>
            <a:ext cx="2592387" cy="7921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4392613" y="4391025"/>
            <a:ext cx="3313112" cy="719138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由領印人簽章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 animBg="1"/>
      <p:bldP spid="993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81" name="Text Box 5"/>
          <p:cNvSpPr>
            <a:spLocks noChangeArrowheads="1"/>
          </p:cNvSpPr>
          <p:nvPr>
            <p:ph type="body" idx="1"/>
          </p:nvPr>
        </p:nvSpPr>
        <p:spPr>
          <a:xfrm>
            <a:off x="279400" y="1358900"/>
            <a:ext cx="8585200" cy="4865688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500" b="1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文書處理手冊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」柒、文書簡化：四十七、簡化文書手續應注意事項如下：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行文之簡化：各機關內部單位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接洽其職掌範圍內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之事項或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依分層負責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之事項，對其他機關或其他機關之內部單位，得直接行文，不必由機關對機關行文。</a:t>
            </a:r>
            <a:r>
              <a:rPr lang="en-US" altLang="zh-TW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(P.37)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例如：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行政院秘書長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r>
              <a:rPr lang="zh-TW" altLang="en-US" sz="3800" b="1" smtClean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奉准授權</a:t>
            </a:r>
            <a:r>
              <a:rPr lang="zh-TW" altLang="en-US" sz="35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後，以其名義對外行文。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0" y="276225"/>
            <a:ext cx="7956550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r>
              <a:rPr lang="zh-TW" altLang="en-US" sz="5500">
                <a:solidFill>
                  <a:srgbClr val="660066"/>
                </a:solidFill>
                <a:latin typeface="標楷體" panose="03000509000000000000" pitchFamily="65" charset="-120"/>
              </a:rPr>
              <a:t>前 言</a:t>
            </a:r>
            <a:r>
              <a:rPr lang="zh-TW" altLang="en-US" sz="4800">
                <a:solidFill>
                  <a:schemeClr val="tx2"/>
                </a:solidFill>
              </a:rPr>
              <a:t>－對外行文之名義</a:t>
            </a:r>
            <a:r>
              <a:rPr lang="en-US" altLang="zh-TW" sz="4800">
                <a:solidFill>
                  <a:schemeClr val="tx2"/>
                </a:solidFill>
                <a:latin typeface="標楷體" panose="03000509000000000000" pitchFamily="65" charset="-120"/>
              </a:rPr>
              <a:t>(</a:t>
            </a:r>
            <a:r>
              <a:rPr lang="zh-TW" altLang="en-US" sz="4800">
                <a:solidFill>
                  <a:schemeClr val="tx2"/>
                </a:solidFill>
                <a:latin typeface="標楷體" panose="03000509000000000000" pitchFamily="65" charset="-120"/>
              </a:rPr>
              <a:t>續</a:t>
            </a:r>
            <a:r>
              <a:rPr lang="en-US" altLang="zh-TW" sz="4800">
                <a:solidFill>
                  <a:schemeClr val="tx2"/>
                </a:solidFill>
                <a:latin typeface="標楷體" panose="03000509000000000000" pitchFamily="65" charset="-120"/>
              </a:rPr>
              <a:t>)</a:t>
            </a:r>
            <a:endParaRPr lang="zh-TW" altLang="en-US" sz="4800">
              <a:solidFill>
                <a:schemeClr val="tx2"/>
              </a:solidFill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8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31763" y="-201613"/>
            <a:ext cx="8208963" cy="862013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到部領取廢舊印信應檢附之資料</a:t>
            </a:r>
            <a:r>
              <a:rPr lang="en-US" altLang="zh-TW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移交表</a:t>
            </a:r>
          </a:p>
        </p:txBody>
      </p:sp>
      <p:pic>
        <p:nvPicPr>
          <p:cNvPr id="124931" name="Picture 4" descr="移交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92150"/>
            <a:ext cx="95059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250825" y="836613"/>
            <a:ext cx="8642350" cy="10795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827088" y="2133600"/>
            <a:ext cx="7443787" cy="20605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教育部業管機關、機構、學校申請典藏機關、機構、學校已截角廢舊印信移交表暨資料明細表</a:t>
            </a:r>
          </a:p>
        </p:txBody>
      </p:sp>
      <p:sp>
        <p:nvSpPr>
          <p:cNvPr id="2" name="Oval 10"/>
          <p:cNvSpPr>
            <a:spLocks noChangeArrowheads="1"/>
          </p:cNvSpPr>
          <p:nvPr/>
        </p:nvSpPr>
        <p:spPr bwMode="auto">
          <a:xfrm>
            <a:off x="7667625" y="4124325"/>
            <a:ext cx="1476375" cy="19446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3" name="Oval 10"/>
          <p:cNvSpPr>
            <a:spLocks noChangeArrowheads="1"/>
          </p:cNvSpPr>
          <p:nvPr/>
        </p:nvSpPr>
        <p:spPr bwMode="auto">
          <a:xfrm>
            <a:off x="250825" y="4324350"/>
            <a:ext cx="3889375" cy="172878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/>
            <a:endParaRPr lang="zh-TW" altLang="en-US" sz="1800" b="0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4252913" y="4437063"/>
            <a:ext cx="3313112" cy="14128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r>
              <a:rPr lang="zh-TW" altLang="en-US" sz="4000">
                <a:solidFill>
                  <a:srgbClr val="660066"/>
                </a:solidFill>
                <a:latin typeface="標楷體" panose="03000509000000000000" pitchFamily="65" charset="-120"/>
              </a:rPr>
              <a:t>蓋用校印暨相關人員私章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6" dur="500"/>
                                        <p:tgtEl>
                                          <p:spTgt spid="294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9" dur="500"/>
                                        <p:tgtEl>
                                          <p:spTgt spid="99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2" grpId="0" animBg="1"/>
      <p:bldP spid="294922" grpId="1" animBg="1"/>
      <p:bldP spid="99343" grpId="0" animBg="1"/>
      <p:bldP spid="99343" grpId="1" animBg="1"/>
      <p:bldP spid="2" grpId="0" animBg="1"/>
      <p:bldP spid="3" grpId="0" animBg="1"/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15888" y="-233363"/>
            <a:ext cx="8656638" cy="862013"/>
          </a:xfrm>
        </p:spPr>
        <p:txBody>
          <a:bodyPr/>
          <a:lstStyle/>
          <a:p>
            <a:pPr eaLnBrk="1" hangingPunct="1"/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到部領取廢舊印信應檢附之資料</a:t>
            </a:r>
            <a:r>
              <a:rPr lang="en-US" altLang="zh-TW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明細表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2775" y="1628775"/>
            <a:ext cx="7996238" cy="489585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endParaRPr lang="zh-TW" altLang="en-US" sz="35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5956" name="Picture 4" descr="資料明細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275" y="692150"/>
            <a:ext cx="100091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06363" y="384175"/>
            <a:ext cx="8423276" cy="836613"/>
          </a:xfrm>
        </p:spPr>
        <p:txBody>
          <a:bodyPr/>
          <a:lstStyle/>
          <a:p>
            <a:pPr eaLnBrk="1" fontAlgn="ctr" hangingPunct="1">
              <a:lnSpc>
                <a:spcPct val="170000"/>
              </a:lnSpc>
            </a:pPr>
            <a:r>
              <a:rPr lang="zh-TW" altLang="en-US" sz="37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本簡報及相關規定、表件等檔案下載處</a:t>
            </a:r>
          </a:p>
        </p:txBody>
      </p:sp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-79375" y="1673225"/>
            <a:ext cx="92868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教育部全球資訊網  認識教育部  本部各單位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32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秘書處  資料下載</a:t>
            </a:r>
            <a:r>
              <a:rPr lang="en-US" altLang="zh-TW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公告日期為</a:t>
            </a:r>
            <a:r>
              <a:rPr lang="en-US" altLang="zh-TW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27</a:t>
            </a:r>
            <a:r>
              <a:rPr lang="zh-TW" altLang="en-US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260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文書處理手冊</a:t>
            </a:r>
            <a:r>
              <a:rPr lang="en-US" altLang="zh-TW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(99</a:t>
            </a:r>
            <a:r>
              <a:rPr lang="zh-TW" altLang="en-US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月第</a:t>
            </a:r>
            <a:r>
              <a:rPr lang="en-US" altLang="zh-TW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版</a:t>
            </a:r>
            <a:r>
              <a:rPr lang="en-US" altLang="zh-TW" sz="320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solidFill>
                  <a:srgbClr val="FF3300"/>
                </a:solidFill>
                <a:ea typeface="標楷體" panose="03000509000000000000" pitchFamily="65" charset="-120"/>
              </a:rPr>
              <a:t>印信製發啟用管理換發及廢舊印信繳銷辦法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印信套印啟用報備表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印信套印清冊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教育部公立專科以上學校留用原印信清冊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私立專科以上學校留用原印信清冊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委鑄印信付款單位基本資料表</a:t>
            </a:r>
          </a:p>
          <a:p>
            <a:pPr eaLnBrk="1" hangingPunct="1">
              <a:lnSpc>
                <a:spcPct val="8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3200">
                <a:ea typeface="標楷體" panose="03000509000000000000" pitchFamily="65" charset="-120"/>
              </a:rPr>
              <a:t>領取廢舊印信領據</a:t>
            </a:r>
          </a:p>
        </p:txBody>
      </p:sp>
      <p:sp>
        <p:nvSpPr>
          <p:cNvPr id="129028" name="Line 6"/>
          <p:cNvSpPr>
            <a:spLocks noChangeShapeType="1"/>
          </p:cNvSpPr>
          <p:nvPr/>
        </p:nvSpPr>
        <p:spPr bwMode="auto">
          <a:xfrm>
            <a:off x="3619500" y="1916113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9029" name="Line 7"/>
          <p:cNvSpPr>
            <a:spLocks noChangeShapeType="1"/>
          </p:cNvSpPr>
          <p:nvPr/>
        </p:nvSpPr>
        <p:spPr bwMode="auto">
          <a:xfrm>
            <a:off x="6069013" y="19161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9030" name="Line 9"/>
          <p:cNvSpPr>
            <a:spLocks noChangeShapeType="1"/>
          </p:cNvSpPr>
          <p:nvPr/>
        </p:nvSpPr>
        <p:spPr bwMode="auto">
          <a:xfrm>
            <a:off x="8532813" y="19161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9031" name="Line 10"/>
          <p:cNvSpPr>
            <a:spLocks noChangeShapeType="1"/>
          </p:cNvSpPr>
          <p:nvPr/>
        </p:nvSpPr>
        <p:spPr bwMode="auto">
          <a:xfrm>
            <a:off x="1584325" y="23876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1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1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1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1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1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1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1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1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1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1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  <p:bldP spid="251907" grpId="0" build="p"/>
      <p:bldP spid="129028" grpId="0" animBg="1"/>
      <p:bldP spid="129029" grpId="0" animBg="1"/>
      <p:bldP spid="129030" grpId="0" animBg="1"/>
      <p:bldP spid="12903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85788" y="2106613"/>
            <a:ext cx="7902575" cy="43434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u"/>
            </a:pP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102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日臺教秘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字第</a:t>
            </a:r>
            <a:r>
              <a:rPr lang="en-US" altLang="zh-TW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1020020971A</a:t>
            </a:r>
            <a:r>
              <a:rPr lang="zh-TW" altLang="en-US" sz="40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號書函</a:t>
            </a:r>
            <a:r>
              <a:rPr lang="zh-TW" altLang="en-US" sz="4000" b="1" smtClean="0">
                <a:ea typeface="標楷體" panose="03000509000000000000" pitchFamily="65" charset="-120"/>
              </a:rPr>
              <a:t>：</a:t>
            </a:r>
            <a:endParaRPr lang="zh-TW" altLang="en-US" sz="40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None/>
            </a:pPr>
            <a:r>
              <a:rPr lang="zh-TW" altLang="en-US" sz="4000" b="1" smtClean="0">
                <a:ea typeface="標楷體" panose="03000509000000000000" pitchFamily="65" charset="-120"/>
              </a:rPr>
              <a:t>「教育部部屬機關（構）、學校暨私立專科以上學校報部公文缺失改進意見一覽表」暨參考範例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7663" y="820738"/>
            <a:ext cx="8570912" cy="862012"/>
          </a:xfrm>
        </p:spPr>
        <p:txBody>
          <a:bodyPr/>
          <a:lstStyle/>
          <a:p>
            <a:pPr eaLnBrk="1" hangingPunct="1"/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「報部公文缺失暨參考範例」</a:t>
            </a:r>
            <a:b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500" smtClean="0">
                <a:solidFill>
                  <a:srgbClr val="66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教育部發文日期、字號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0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194" name="Group 2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477838"/>
                <a:gridCol w="1543050"/>
                <a:gridCol w="2047875"/>
                <a:gridCol w="2198687"/>
                <a:gridCol w="2876550"/>
              </a:tblGrid>
              <a:tr h="649288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教育部部屬機關（構）、學校暨私立專科以上學校報部公文缺失暨改進意見一覽表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31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編號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缺失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說明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改進意見 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相關規定內容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3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公文程式之類別使用錯誤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書函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之類別報部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函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之上行文署校長職銜、姓名，蓋校長職章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貳、公文製作十五、公文程式之類別說明如下：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)4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、函：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(2)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下級機關對上級機關有所請求或報告時。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(P.4)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5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蓋印錯誤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公文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未以學校名義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發文並蓋用印信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以學校名義，以函之上行文署校長職銜、姓名，蓋校長職章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「文書處理手冊」陸、發文處理四十、蓋印及簽署應注意事項如下：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、函：上行文署機關首長職銜、姓名，蓋職章。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3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契約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協議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書蓋用校長職章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以代表人名義簽約：蓋用校長職銜簽字章</a:t>
                      </a:r>
                      <a:b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以代理人名義簽約：蓋用代理人私章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陸、發文處理四十、蓋印及簽署應注意事項如下：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)1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、契約書、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，均蓋用機關印信及首長職銜簽字章。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3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以函之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平行文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蓋校長職銜簽字章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函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之上行文署校長職銜、姓名，蓋校長職章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陸、發文處理四十、蓋印及簽署應注意事項如下：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、函：上行文署機關首長職銜、姓名，蓋職章。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42" name="Group 2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604838"/>
                <a:gridCol w="1520825"/>
                <a:gridCol w="2016125"/>
                <a:gridCol w="2168525"/>
                <a:gridCol w="2833687"/>
              </a:tblGrid>
              <a:tr h="879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編號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缺失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說明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改進意見 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相關規定內容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25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蓋印錯誤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蓋用除校長職章以外之其他章戳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蓋用校長職章即可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陸、發文處理四十、蓋印及簽署應注意事項如下：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、函：上行文署機關首長職銜、姓名，蓋職章。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2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蓋用自行刻製之校長職章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蓋用由總統府或本部製發之印信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職章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「印信條例」第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條印信之種類如左：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。二、印。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...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四、職章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...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。第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條公立專科以上學校，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，由總統府製發，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。私立專科以學上學校，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，由教育部製發，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學校更名後蓋用原舊校名校長職章未加註借印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於校名變更後應立即函報本部辦理借印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印及職章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，並於原舊職章下加註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借印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"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二字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「印信製發啟用管理換發及廢舊印信繳銷辦法」第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條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因裁併、歸併、變更名稱而繳銷，應於生效日起一個月內為之。但基於業務特殊需要，有暫時借用或留用原印信之必要，未能於前項規定之期限繳銷者，應說明具體理由，專案層請原製發機關核准。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49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所蓋校長職章模糊不清無法辨識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蓋用校長職章時應清晰足資辨識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290" name="Group 2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604838"/>
                <a:gridCol w="1524000"/>
                <a:gridCol w="2014537"/>
                <a:gridCol w="2170113"/>
                <a:gridCol w="2830512"/>
              </a:tblGrid>
              <a:tr h="7413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編號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缺失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說明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 改進意見 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相關規定內容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063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蓋印錯誤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未依規定蓋用校長職章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於代行之署名後加蓋校長職章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陸、發文處理四十、蓋印及簽署應注意事項如下：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、函：上行文署機關首長職銜、姓名，蓋職章。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。機關首長因故不能視事，由代理人代行首長職務時，其機關公文，除署首長姓名註明不能視事事由外，應由代行人附署職銜、姓名於後，並加註代行二字。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2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稿末之署名錯誤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於校長職銜前加註校名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函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之上行文署校長職銜、姓名，蓋校長職章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)2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段式函作法舉例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上行文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)(P.76)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669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於代行署名外加註校長職銜、姓名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刪除加註之校長職銜、姓名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「文書處理手冊」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行政院秘書處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月編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陸、發文處理四十、蓋印及簽署應注意事項如下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...(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)6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。機關首長因故不能視事，由代理人代行首長職務時，其機關公文，除署首長姓名註明不能視事事由外，應由代行人附署職銜、姓名於後，並加註代行二字。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…</a:t>
                      </a: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(P.28~30)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2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1" lang="en-US" altLang="zh-TW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公文整體完全錯誤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書函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之類別報部</a:t>
                      </a:r>
                      <a:b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未蓋用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學校印信</a:t>
                      </a:r>
                      <a:b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kumimoji="1" lang="en-US" altLang="zh-TW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kumimoji="1" lang="zh-TW" alt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正本與受文者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單位錯誤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以函之上行文署校長職銜、姓名，蓋校長職章</a:t>
                      </a:r>
                      <a:b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kumimoji="1" lang="en-US" altLang="zh-TW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以正確受文者名稱發文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kumimoji="1" sz="2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1pPr>
                      <a:lvl2pPr indent="-112713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kumimoji="1"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2pPr>
                      <a:lvl3pPr indent="-220663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" panose="05000000000000000000" pitchFamily="2" charset="2"/>
                        <a:defRPr kumimoji="1"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3pPr>
                      <a:lvl4pPr indent="-382588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4pPr>
                      <a:lvl5pPr indent="-5461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5pPr>
                      <a:lvl6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6pPr>
                      <a:lvl7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7pPr>
                      <a:lvl8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8pPr>
                      <a:lvl9pPr indent="-5461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8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　</a:t>
                      </a:r>
                      <a:endParaRPr kumimoji="1" lang="zh-TW" alt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14920</TotalTime>
  <Words>6278</Words>
  <Application>Microsoft Office PowerPoint</Application>
  <PresentationFormat>如螢幕大小 (4:3)</PresentationFormat>
  <Paragraphs>472</Paragraphs>
  <Slides>101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101</vt:i4>
      </vt:variant>
    </vt:vector>
  </HeadingPairs>
  <TitlesOfParts>
    <vt:vector size="109" baseType="lpstr">
      <vt:lpstr>Arial</vt:lpstr>
      <vt:lpstr>標楷體</vt:lpstr>
      <vt:lpstr>新細明體</vt:lpstr>
      <vt:lpstr>Wingdings</vt:lpstr>
      <vt:lpstr>Calibri</vt:lpstr>
      <vt:lpstr>Verdana</vt:lpstr>
      <vt:lpstr>Times New Roman</vt:lpstr>
      <vt:lpstr>Network</vt:lpstr>
      <vt:lpstr>PowerPoint 簡報</vt:lpstr>
      <vt:lpstr> 大    綱</vt:lpstr>
      <vt:lpstr> 大    綱 (續)</vt:lpstr>
      <vt:lpstr> 前 言－文書之定義 </vt:lpstr>
      <vt:lpstr>PowerPoint 簡報</vt:lpstr>
      <vt:lpstr>PowerPoint 簡報</vt:lpstr>
      <vt:lpstr>PowerPoint 簡報</vt:lpstr>
      <vt:lpstr>PowerPoint 簡報</vt:lpstr>
      <vt:lpstr>PowerPoint 簡報</vt:lpstr>
      <vt:lpstr>民眾電子信箱陳情詢問事項</vt:lpstr>
      <vt:lpstr>文書蓋用印信相關規定</vt:lpstr>
      <vt:lpstr>PowerPoint 簡報</vt:lpstr>
      <vt:lpstr>文書蓋用印信類別之判斷</vt:lpstr>
      <vt:lpstr>印章類別</vt:lpstr>
      <vt:lpstr>文書處理(用印)常見錯誤案例分析暨修正意見</vt:lpstr>
      <vt:lpstr>公文程式之類別使用錯誤</vt:lpstr>
      <vt:lpstr>用印錯誤</vt:lpstr>
      <vt:lpstr>用印錯誤</vt:lpstr>
      <vt:lpstr>用印錯誤</vt:lpstr>
      <vt:lpstr>用印錯誤</vt:lpstr>
      <vt:lpstr>用印錯誤</vt:lpstr>
      <vt:lpstr>用印錯誤</vt:lpstr>
      <vt:lpstr>用印錯誤</vt:lpstr>
      <vt:lpstr>用印錯誤</vt:lpstr>
      <vt:lpstr>用印錯誤</vt:lpstr>
      <vt:lpstr>稿末之署名錯誤</vt:lpstr>
      <vt:lpstr>稿末之署名錯誤</vt:lpstr>
      <vt:lpstr>公文整體完全錯誤</vt:lpstr>
      <vt:lpstr>報部公文範例(以學校為例)</vt:lpstr>
      <vt:lpstr>向教育部投標與簽約用印範例</vt:lpstr>
      <vt:lpstr>向教育部投標之文件用印範例（以學校為例）</vt:lpstr>
      <vt:lpstr>教育部以部長（代表人）名義與學校以校 長（代表人）名義為例簽約之文件用印範例</vt:lpstr>
      <vt:lpstr>教育部以單位主管（代理人）名義與 學校以代表人名義簽約之文件用印範例</vt:lpstr>
      <vt:lpstr>文書處理相關規定及注意事項</vt:lpstr>
      <vt:lpstr>電子交換公文收文處理相關規定</vt:lpstr>
      <vt:lpstr>電子交換公文收文處理相關規定(續)</vt:lpstr>
      <vt:lpstr>校對、監印人員應加蓋姓名章</vt:lpstr>
      <vt:lpstr>校對章使用時機</vt:lpstr>
      <vt:lpstr>蓋用印信之時機</vt:lpstr>
      <vt:lpstr>首長請假時用印之相關規定</vt:lpstr>
      <vt:lpstr>首長請假時用印範例(以本部為例)</vt:lpstr>
      <vt:lpstr>機關首長請假之公文用印釋疑</vt:lpstr>
      <vt:lpstr>蓋用印信應注意事項</vt:lpstr>
      <vt:lpstr>   教育部蓋用印信申請表</vt:lpstr>
      <vt:lpstr>封發公文相關規定</vt:lpstr>
      <vt:lpstr>繕發公文相關規定 </vt:lpstr>
      <vt:lpstr>繕發公文相關規定(續) </vt:lpstr>
      <vt:lpstr>公文附件欄說明相關規定</vt:lpstr>
      <vt:lpstr>公文附件欄說明錯誤</vt:lpstr>
      <vt:lpstr> 機關印信套印報備相關規定</vt:lpstr>
      <vt:lpstr>機關印信套印報備之依據</vt:lpstr>
      <vt:lpstr>機關印信套印應檢附之資料</vt:lpstr>
      <vt:lpstr>機關印信套印應檢附之資料(續)</vt:lpstr>
      <vt:lpstr>印信套印啟用報備表填寫要領</vt:lpstr>
      <vt:lpstr>印信套印清冊填寫要領(含內文)</vt:lpstr>
      <vt:lpstr>含內文之證書樣本(以教育部為例)</vt:lpstr>
      <vt:lpstr>印信套印清冊填寫要領(無內文)</vt:lpstr>
      <vt:lpstr>內文空白之獎狀樣本(以教育部為例)</vt:lpstr>
      <vt:lpstr>申請留用原印信暨 換發新信印相關規定     </vt:lpstr>
      <vt:lpstr>申請留用原印信相關規定     </vt:lpstr>
      <vt:lpstr>所屬機關(構)印信之製發機關</vt:lpstr>
      <vt:lpstr>各級學校印信之製發機關</vt:lpstr>
      <vt:lpstr>學校更名申請留用原印信之依據</vt:lpstr>
      <vt:lpstr>申請留用原印信應注意之事項</vt:lpstr>
      <vt:lpstr>留用、借用原印信之名詞解釋</vt:lpstr>
      <vt:lpstr>申請留用原印信應檢附之資料</vt:lpstr>
      <vt:lpstr>教育部公立專科以上學校留用原印信清冊</vt:lpstr>
      <vt:lpstr>私立專科以上學校留用原印信清冊</vt:lpstr>
      <vt:lpstr>申請換發新印信相關規定     </vt:lpstr>
      <vt:lpstr>學校因更名申請換發印信之依據</vt:lpstr>
      <vt:lpstr>製發、換發印信之名詞解釋</vt:lpstr>
      <vt:lpstr> 申請換發印信應檢附之資料－  國立機關(構)、公立專科以上學校</vt:lpstr>
      <vt:lpstr>申請換發印信應檢附之資料－       私立專科以上學校</vt:lpstr>
      <vt:lpstr>請換發印信申請表填寫要領</vt:lpstr>
      <vt:lpstr>委鑄印信付款單位基本資料表</vt:lpstr>
      <vt:lpstr>新印信啟用、廢舊印信 繳銷暨申請典藏相關規定     </vt:lpstr>
      <vt:lpstr>新印信啟用報備之依據</vt:lpstr>
      <vt:lpstr>新印信啟用報備應檢附之資料</vt:lpstr>
      <vt:lpstr>印信啟用報備表填寫要領</vt:lpstr>
      <vt:lpstr>廢舊印信繳銷申報之依據</vt:lpstr>
      <vt:lpstr>廢舊印信繳銷申報應檢附之資料</vt:lpstr>
      <vt:lpstr>繳銷廢舊印信申報表填寫要領</vt:lpstr>
      <vt:lpstr>PowerPoint 簡報</vt:lpstr>
      <vt:lpstr>PowerPoint 簡報</vt:lpstr>
      <vt:lpstr>PowerPoint 簡報</vt:lpstr>
      <vt:lpstr>PowerPoint 簡報</vt:lpstr>
      <vt:lpstr>廢舊印信申請典藏之依據(部函)</vt:lpstr>
      <vt:lpstr>廢舊印信申請典藏之依據(院函)</vt:lpstr>
      <vt:lpstr>到部領取廢舊印信應檢附之資料-領據</vt:lpstr>
      <vt:lpstr>到部領取廢舊印信應檢附之資料-移交表</vt:lpstr>
      <vt:lpstr>到部領取廢舊印信應檢附之資料-明細表</vt:lpstr>
      <vt:lpstr>本簡報及相關規定、表件等檔案下載處</vt:lpstr>
      <vt:lpstr>「報部公文缺失暨參考範例」   教育部發文日期、字號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moejsmpc</dc:creator>
  <cp:lastModifiedBy>葉芙榮</cp:lastModifiedBy>
  <cp:revision>961</cp:revision>
  <dcterms:created xsi:type="dcterms:W3CDTF">2011-04-14T06:17:00Z</dcterms:created>
  <dcterms:modified xsi:type="dcterms:W3CDTF">2017-06-19T02:54:55Z</dcterms:modified>
</cp:coreProperties>
</file>